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Lst>
  <p:sldSz cx="7561263" cy="10693400"/>
  <p:notesSz cx="6888163" cy="10020300"/>
  <p:defaultTextStyle>
    <a:defPPr>
      <a:defRPr lang="ja-JP"/>
    </a:defPPr>
    <a:lvl1pPr algn="l" rtl="0" fontAlgn="base">
      <a:spcBef>
        <a:spcPct val="0"/>
      </a:spcBef>
      <a:spcAft>
        <a:spcPct val="0"/>
      </a:spcAft>
      <a:defRPr kumimoji="1" sz="21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1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1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1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100" kern="1200">
        <a:solidFill>
          <a:schemeClr val="tx1"/>
        </a:solidFill>
        <a:latin typeface="Arial" charset="0"/>
        <a:ea typeface="ＭＳ Ｐゴシック" charset="-128"/>
        <a:cs typeface="+mn-cs"/>
      </a:defRPr>
    </a:lvl5pPr>
    <a:lvl6pPr marL="2286000" algn="l" defTabSz="914400" rtl="0" eaLnBrk="1" latinLnBrk="0" hangingPunct="1">
      <a:defRPr kumimoji="1" sz="2100" kern="1200">
        <a:solidFill>
          <a:schemeClr val="tx1"/>
        </a:solidFill>
        <a:latin typeface="Arial" charset="0"/>
        <a:ea typeface="ＭＳ Ｐゴシック" charset="-128"/>
        <a:cs typeface="+mn-cs"/>
      </a:defRPr>
    </a:lvl6pPr>
    <a:lvl7pPr marL="2743200" algn="l" defTabSz="914400" rtl="0" eaLnBrk="1" latinLnBrk="0" hangingPunct="1">
      <a:defRPr kumimoji="1" sz="2100" kern="1200">
        <a:solidFill>
          <a:schemeClr val="tx1"/>
        </a:solidFill>
        <a:latin typeface="Arial" charset="0"/>
        <a:ea typeface="ＭＳ Ｐゴシック" charset="-128"/>
        <a:cs typeface="+mn-cs"/>
      </a:defRPr>
    </a:lvl7pPr>
    <a:lvl8pPr marL="3200400" algn="l" defTabSz="914400" rtl="0" eaLnBrk="1" latinLnBrk="0" hangingPunct="1">
      <a:defRPr kumimoji="1" sz="2100" kern="1200">
        <a:solidFill>
          <a:schemeClr val="tx1"/>
        </a:solidFill>
        <a:latin typeface="Arial" charset="0"/>
        <a:ea typeface="ＭＳ Ｐゴシック" charset="-128"/>
        <a:cs typeface="+mn-cs"/>
      </a:defRPr>
    </a:lvl8pPr>
    <a:lvl9pPr marL="3657600" algn="l" defTabSz="914400" rtl="0" eaLnBrk="1" latinLnBrk="0" hangingPunct="1">
      <a:defRPr kumimoji="1" sz="21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8">
          <p15:clr>
            <a:srgbClr val="A4A3A4"/>
          </p15:clr>
        </p15:guide>
        <p15:guide id="2" pos="238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shino Ken" initials="YK" lastIdx="1" clrIdx="0">
    <p:extLst>
      <p:ext uri="{19B8F6BF-5375-455C-9EA6-DF929625EA0E}">
        <p15:presenceInfo xmlns:p15="http://schemas.microsoft.com/office/powerpoint/2012/main" userId="f79f6d6b8bb09b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C3E"/>
    <a:srgbClr val="B58953"/>
    <a:srgbClr val="FF5050"/>
    <a:srgbClr val="BFBFBF"/>
    <a:srgbClr val="00B050"/>
    <a:srgbClr val="FF99FF"/>
    <a:srgbClr val="0070C0"/>
    <a:srgbClr val="FFCC00"/>
    <a:srgbClr val="05FF7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napToObjects="1">
      <p:cViewPr>
        <p:scale>
          <a:sx n="98" d="100"/>
          <a:sy n="98" d="100"/>
        </p:scale>
        <p:origin x="1686" y="-1008"/>
      </p:cViewPr>
      <p:guideLst>
        <p:guide orient="horz" pos="3368"/>
        <p:guide pos="2384"/>
      </p:guideLst>
    </p:cSldViewPr>
  </p:slideViewPr>
  <p:notesTextViewPr>
    <p:cViewPr>
      <p:scale>
        <a:sx n="100" d="100"/>
        <a:sy n="100" d="100"/>
      </p:scale>
      <p:origin x="0" y="0"/>
    </p:cViewPr>
  </p:notesTextViewPr>
  <p:notesViewPr>
    <p:cSldViewPr snapToGrid="0" snapToObjects="1">
      <p:cViewPr varScale="1">
        <p:scale>
          <a:sx n="52" d="100"/>
          <a:sy n="52" d="100"/>
        </p:scale>
        <p:origin x="1926"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84871" cy="49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69" tIns="96434" rIns="192869" bIns="96434" numCol="1" anchor="t" anchorCtr="0" compatLnSpc="1">
            <a:prstTxWarp prst="textNoShape">
              <a:avLst/>
            </a:prstTxWarp>
          </a:bodyPr>
          <a:lstStyle>
            <a:lvl1pPr>
              <a:defRPr sz="2500"/>
            </a:lvl1pPr>
          </a:lstStyle>
          <a:p>
            <a:endParaRPr lang="en-US" altLang="ja-JP"/>
          </a:p>
        </p:txBody>
      </p:sp>
      <p:sp>
        <p:nvSpPr>
          <p:cNvPr id="3075" name="Rectangle 3"/>
          <p:cNvSpPr>
            <a:spLocks noGrp="1" noChangeArrowheads="1"/>
          </p:cNvSpPr>
          <p:nvPr>
            <p:ph type="dt" idx="1"/>
          </p:nvPr>
        </p:nvSpPr>
        <p:spPr bwMode="auto">
          <a:xfrm>
            <a:off x="3903295" y="0"/>
            <a:ext cx="2984871" cy="49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69" tIns="96434" rIns="192869" bIns="96434" numCol="1" anchor="t" anchorCtr="0" compatLnSpc="1">
            <a:prstTxWarp prst="textNoShape">
              <a:avLst/>
            </a:prstTxWarp>
          </a:bodyPr>
          <a:lstStyle>
            <a:lvl1pPr algn="r">
              <a:defRPr sz="2500"/>
            </a:lvl1pPr>
          </a:lstStyle>
          <a:p>
            <a:endParaRPr lang="en-US" altLang="ja-JP"/>
          </a:p>
        </p:txBody>
      </p:sp>
      <p:sp>
        <p:nvSpPr>
          <p:cNvPr id="3076" name="Rectangle 4"/>
          <p:cNvSpPr>
            <a:spLocks noGrp="1" noRot="1" noChangeAspect="1" noChangeArrowheads="1" noTextEdit="1"/>
          </p:cNvSpPr>
          <p:nvPr>
            <p:ph type="sldImg" idx="2"/>
          </p:nvPr>
        </p:nvSpPr>
        <p:spPr bwMode="auto">
          <a:xfrm>
            <a:off x="2116138" y="752475"/>
            <a:ext cx="2655887" cy="37576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8817" y="4758667"/>
            <a:ext cx="5510530" cy="451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69" tIns="96434" rIns="192869" bIns="9643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8" name="Rectangle 6"/>
          <p:cNvSpPr>
            <a:spLocks noGrp="1" noChangeArrowheads="1"/>
          </p:cNvSpPr>
          <p:nvPr>
            <p:ph type="ftr" sz="quarter" idx="4"/>
          </p:nvPr>
        </p:nvSpPr>
        <p:spPr bwMode="auto">
          <a:xfrm>
            <a:off x="1" y="9517325"/>
            <a:ext cx="2984871" cy="49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69" tIns="96434" rIns="192869" bIns="96434" numCol="1" anchor="b" anchorCtr="0" compatLnSpc="1">
            <a:prstTxWarp prst="textNoShape">
              <a:avLst/>
            </a:prstTxWarp>
          </a:bodyPr>
          <a:lstStyle>
            <a:lvl1pPr>
              <a:defRPr sz="2500"/>
            </a:lvl1pPr>
          </a:lstStyle>
          <a:p>
            <a:endParaRPr lang="en-US" altLang="ja-JP"/>
          </a:p>
        </p:txBody>
      </p:sp>
      <p:sp>
        <p:nvSpPr>
          <p:cNvPr id="3079" name="Rectangle 7"/>
          <p:cNvSpPr>
            <a:spLocks noGrp="1" noChangeArrowheads="1"/>
          </p:cNvSpPr>
          <p:nvPr>
            <p:ph type="sldNum" sz="quarter" idx="5"/>
          </p:nvPr>
        </p:nvSpPr>
        <p:spPr bwMode="auto">
          <a:xfrm>
            <a:off x="3903295" y="9517325"/>
            <a:ext cx="2984871" cy="49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2869" tIns="96434" rIns="192869" bIns="96434" numCol="1" anchor="b" anchorCtr="0" compatLnSpc="1">
            <a:prstTxWarp prst="textNoShape">
              <a:avLst/>
            </a:prstTxWarp>
          </a:bodyPr>
          <a:lstStyle>
            <a:lvl1pPr algn="r">
              <a:defRPr sz="2500"/>
            </a:lvl1pPr>
          </a:lstStyle>
          <a:p>
            <a:fld id="{C3B16AD2-B3E9-4498-A044-74CC94D0B994}" type="slidenum">
              <a:rPr lang="en-US" altLang="ja-JP"/>
              <a:pPr/>
              <a:t>‹#›</a:t>
            </a:fld>
            <a:endParaRPr lang="en-US" altLang="ja-JP"/>
          </a:p>
        </p:txBody>
      </p:sp>
    </p:spTree>
    <p:extLst>
      <p:ext uri="{BB962C8B-B14F-4D97-AF65-F5344CB8AC3E}">
        <p14:creationId xmlns:p14="http://schemas.microsoft.com/office/powerpoint/2010/main" val="12096357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1</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1197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10</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0199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11</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65002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12</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00974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2</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49936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3</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82520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4</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6801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5</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35866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6</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41078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7</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4757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8</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3767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52A67-658D-485F-891F-AC6B4CD86EB6}" type="slidenum">
              <a:rPr lang="en-US" altLang="ja-JP"/>
              <a:pPr/>
              <a:t>9</a:t>
            </a:fld>
            <a:endParaRPr lang="en-US" altLang="ja-JP"/>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79393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738" y="3322638"/>
            <a:ext cx="6427787" cy="2290762"/>
          </a:xfrm>
        </p:spPr>
        <p:txBody>
          <a:bodyPr/>
          <a:lstStyle/>
          <a:p>
            <a:r>
              <a:rPr lang="ja-JP" altLang="en-US"/>
              <a:t>マスター タイトルの書式設定</a:t>
            </a:r>
          </a:p>
        </p:txBody>
      </p:sp>
      <p:sp>
        <p:nvSpPr>
          <p:cNvPr id="3" name="サブタイトル 2"/>
          <p:cNvSpPr>
            <a:spLocks noGrp="1"/>
          </p:cNvSpPr>
          <p:nvPr>
            <p:ph type="subTitle" idx="1"/>
          </p:nvPr>
        </p:nvSpPr>
        <p:spPr>
          <a:xfrm>
            <a:off x="1133475" y="6059488"/>
            <a:ext cx="5294313"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16CB206-7FFE-4497-B891-76A742253F45}" type="slidenum">
              <a:rPr lang="en-US" altLang="ja-JP"/>
              <a:pPr/>
              <a:t>‹#›</a:t>
            </a:fld>
            <a:endParaRPr lang="en-US" altLang="ja-JP"/>
          </a:p>
        </p:txBody>
      </p:sp>
    </p:spTree>
    <p:extLst>
      <p:ext uri="{BB962C8B-B14F-4D97-AF65-F5344CB8AC3E}">
        <p14:creationId xmlns:p14="http://schemas.microsoft.com/office/powerpoint/2010/main" val="42167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11ED661F-C261-4B35-9A42-BE1218A02E8A}" type="slidenum">
              <a:rPr lang="en-US" altLang="ja-JP"/>
              <a:pPr/>
              <a:t>‹#›</a:t>
            </a:fld>
            <a:endParaRPr lang="en-US" altLang="ja-JP"/>
          </a:p>
        </p:txBody>
      </p:sp>
    </p:spTree>
    <p:extLst>
      <p:ext uri="{BB962C8B-B14F-4D97-AF65-F5344CB8AC3E}">
        <p14:creationId xmlns:p14="http://schemas.microsoft.com/office/powerpoint/2010/main" val="314671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3225" y="430213"/>
            <a:ext cx="1701800" cy="912336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76238" y="430213"/>
            <a:ext cx="4954587" cy="91233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D7A1786-EAD0-4F4B-A0DB-210D0A3BB989}" type="slidenum">
              <a:rPr lang="en-US" altLang="ja-JP"/>
              <a:pPr/>
              <a:t>‹#›</a:t>
            </a:fld>
            <a:endParaRPr lang="en-US" altLang="ja-JP"/>
          </a:p>
        </p:txBody>
      </p:sp>
    </p:spTree>
    <p:extLst>
      <p:ext uri="{BB962C8B-B14F-4D97-AF65-F5344CB8AC3E}">
        <p14:creationId xmlns:p14="http://schemas.microsoft.com/office/powerpoint/2010/main" val="247102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A905878-412B-4715-8111-94520324CC53}" type="slidenum">
              <a:rPr lang="en-US" altLang="ja-JP"/>
              <a:pPr/>
              <a:t>‹#›</a:t>
            </a:fld>
            <a:endParaRPr lang="en-US" altLang="ja-JP"/>
          </a:p>
        </p:txBody>
      </p:sp>
    </p:spTree>
    <p:extLst>
      <p:ext uri="{BB962C8B-B14F-4D97-AF65-F5344CB8AC3E}">
        <p14:creationId xmlns:p14="http://schemas.microsoft.com/office/powerpoint/2010/main" val="201405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6900" y="6872288"/>
            <a:ext cx="6427788" cy="2122487"/>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96900" y="4532313"/>
            <a:ext cx="6427788" cy="2339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D16F3050-5447-4B0C-89B5-A517B8364270}" type="slidenum">
              <a:rPr lang="en-US" altLang="ja-JP"/>
              <a:pPr/>
              <a:t>‹#›</a:t>
            </a:fld>
            <a:endParaRPr lang="en-US" altLang="ja-JP"/>
          </a:p>
        </p:txBody>
      </p:sp>
    </p:spTree>
    <p:extLst>
      <p:ext uri="{BB962C8B-B14F-4D97-AF65-F5344CB8AC3E}">
        <p14:creationId xmlns:p14="http://schemas.microsoft.com/office/powerpoint/2010/main" val="105080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76238" y="2497138"/>
            <a:ext cx="3327400" cy="705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856038" y="2497138"/>
            <a:ext cx="3328987" cy="705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2CE76050-0068-4A42-AD72-7F3D6740424A}" type="slidenum">
              <a:rPr lang="en-US" altLang="ja-JP"/>
              <a:pPr/>
              <a:t>‹#›</a:t>
            </a:fld>
            <a:endParaRPr lang="en-US" altLang="ja-JP"/>
          </a:p>
        </p:txBody>
      </p:sp>
    </p:spTree>
    <p:extLst>
      <p:ext uri="{BB962C8B-B14F-4D97-AF65-F5344CB8AC3E}">
        <p14:creationId xmlns:p14="http://schemas.microsoft.com/office/powerpoint/2010/main" val="74332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7825" y="428625"/>
            <a:ext cx="6805613" cy="1781175"/>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77825"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77825"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841750"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841750"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6B37200F-F293-4408-87CE-E5C7C814EF4F}" type="slidenum">
              <a:rPr lang="en-US" altLang="ja-JP"/>
              <a:pPr/>
              <a:t>‹#›</a:t>
            </a:fld>
            <a:endParaRPr lang="en-US" altLang="ja-JP"/>
          </a:p>
        </p:txBody>
      </p:sp>
    </p:spTree>
    <p:extLst>
      <p:ext uri="{BB962C8B-B14F-4D97-AF65-F5344CB8AC3E}">
        <p14:creationId xmlns:p14="http://schemas.microsoft.com/office/powerpoint/2010/main" val="9259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B3BD7719-D4F4-4BE3-B446-D64990762D5E}" type="slidenum">
              <a:rPr lang="en-US" altLang="ja-JP"/>
              <a:pPr/>
              <a:t>‹#›</a:t>
            </a:fld>
            <a:endParaRPr lang="en-US" altLang="ja-JP"/>
          </a:p>
        </p:txBody>
      </p:sp>
    </p:spTree>
    <p:extLst>
      <p:ext uri="{BB962C8B-B14F-4D97-AF65-F5344CB8AC3E}">
        <p14:creationId xmlns:p14="http://schemas.microsoft.com/office/powerpoint/2010/main" val="81934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54205FE6-A87B-4256-90A1-392499310802}" type="slidenum">
              <a:rPr lang="en-US" altLang="ja-JP"/>
              <a:pPr/>
              <a:t>‹#›</a:t>
            </a:fld>
            <a:endParaRPr lang="en-US" altLang="ja-JP"/>
          </a:p>
        </p:txBody>
      </p:sp>
    </p:spTree>
    <p:extLst>
      <p:ext uri="{BB962C8B-B14F-4D97-AF65-F5344CB8AC3E}">
        <p14:creationId xmlns:p14="http://schemas.microsoft.com/office/powerpoint/2010/main" val="262828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825" y="425450"/>
            <a:ext cx="2487613" cy="181292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955925" y="425450"/>
            <a:ext cx="4227513" cy="9126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77825" y="2238375"/>
            <a:ext cx="2487613" cy="731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5990564B-1A3D-4886-9B31-01D772DE21AD}" type="slidenum">
              <a:rPr lang="en-US" altLang="ja-JP"/>
              <a:pPr/>
              <a:t>‹#›</a:t>
            </a:fld>
            <a:endParaRPr lang="en-US" altLang="ja-JP"/>
          </a:p>
        </p:txBody>
      </p:sp>
    </p:spTree>
    <p:extLst>
      <p:ext uri="{BB962C8B-B14F-4D97-AF65-F5344CB8AC3E}">
        <p14:creationId xmlns:p14="http://schemas.microsoft.com/office/powerpoint/2010/main" val="377084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725" y="7485063"/>
            <a:ext cx="4535488" cy="884237"/>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482725" y="955675"/>
            <a:ext cx="4535488"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482725" y="8369300"/>
            <a:ext cx="4535488"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0D6D400E-C661-4BAA-882E-FA773B7CD324}" type="slidenum">
              <a:rPr lang="en-US" altLang="ja-JP"/>
              <a:pPr/>
              <a:t>‹#›</a:t>
            </a:fld>
            <a:endParaRPr lang="en-US" altLang="ja-JP"/>
          </a:p>
        </p:txBody>
      </p:sp>
    </p:spTree>
    <p:extLst>
      <p:ext uri="{BB962C8B-B14F-4D97-AF65-F5344CB8AC3E}">
        <p14:creationId xmlns:p14="http://schemas.microsoft.com/office/powerpoint/2010/main" val="101884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6238" y="430213"/>
            <a:ext cx="6808787"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77" tIns="52139" rIns="104277" bIns="52139"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76238" y="2497138"/>
            <a:ext cx="6808787" cy="705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77" tIns="52139" rIns="104277" bIns="5213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76238" y="9740900"/>
            <a:ext cx="17637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77" tIns="52139" rIns="104277" bIns="52139" numCol="1" anchor="t" anchorCtr="0" compatLnSpc="1">
            <a:prstTxWarp prst="textNoShape">
              <a:avLst/>
            </a:prstTxWarp>
          </a:bodyPr>
          <a:lstStyle>
            <a:lvl1pPr defTabSz="1041400">
              <a:defRPr sz="1800"/>
            </a:lvl1pPr>
          </a:lstStyle>
          <a:p>
            <a:endParaRPr lang="en-US" altLang="ja-JP"/>
          </a:p>
        </p:txBody>
      </p:sp>
      <p:sp>
        <p:nvSpPr>
          <p:cNvPr id="1029" name="Rectangle 5"/>
          <p:cNvSpPr>
            <a:spLocks noGrp="1" noChangeArrowheads="1"/>
          </p:cNvSpPr>
          <p:nvPr>
            <p:ph type="ftr" sz="quarter" idx="3"/>
          </p:nvPr>
        </p:nvSpPr>
        <p:spPr bwMode="auto">
          <a:xfrm>
            <a:off x="2582863" y="9740900"/>
            <a:ext cx="2395537"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77" tIns="52139" rIns="104277" bIns="52139" numCol="1" anchor="t" anchorCtr="0" compatLnSpc="1">
            <a:prstTxWarp prst="textNoShape">
              <a:avLst/>
            </a:prstTxWarp>
          </a:bodyPr>
          <a:lstStyle>
            <a:lvl1pPr algn="ctr" defTabSz="1041400">
              <a:defRPr sz="1800"/>
            </a:lvl1pPr>
          </a:lstStyle>
          <a:p>
            <a:endParaRPr lang="en-US" altLang="ja-JP"/>
          </a:p>
        </p:txBody>
      </p:sp>
      <p:sp>
        <p:nvSpPr>
          <p:cNvPr id="1030" name="Rectangle 6"/>
          <p:cNvSpPr>
            <a:spLocks noGrp="1" noChangeArrowheads="1"/>
          </p:cNvSpPr>
          <p:nvPr>
            <p:ph type="sldNum" sz="quarter" idx="4"/>
          </p:nvPr>
        </p:nvSpPr>
        <p:spPr bwMode="auto">
          <a:xfrm>
            <a:off x="5421313" y="9740900"/>
            <a:ext cx="176371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277" tIns="52139" rIns="104277" bIns="52139" numCol="1" anchor="t" anchorCtr="0" compatLnSpc="1">
            <a:prstTxWarp prst="textNoShape">
              <a:avLst/>
            </a:prstTxWarp>
          </a:bodyPr>
          <a:lstStyle>
            <a:lvl1pPr algn="r" defTabSz="1041400">
              <a:defRPr sz="1800"/>
            </a:lvl1pPr>
          </a:lstStyle>
          <a:p>
            <a:fld id="{7DD95D69-A907-4DFC-8325-A6BC4A57B03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1400" rtl="0" fontAlgn="base">
        <a:spcBef>
          <a:spcPct val="0"/>
        </a:spcBef>
        <a:spcAft>
          <a:spcPct val="0"/>
        </a:spcAft>
        <a:defRPr kumimoji="1" sz="4900">
          <a:solidFill>
            <a:schemeClr val="tx2"/>
          </a:solidFill>
          <a:latin typeface="+mj-lt"/>
          <a:ea typeface="+mj-ea"/>
          <a:cs typeface="+mj-cs"/>
        </a:defRPr>
      </a:lvl1pPr>
      <a:lvl2pPr algn="ctr" defTabSz="1041400" rtl="0" fontAlgn="base">
        <a:spcBef>
          <a:spcPct val="0"/>
        </a:spcBef>
        <a:spcAft>
          <a:spcPct val="0"/>
        </a:spcAft>
        <a:defRPr kumimoji="1" sz="4900">
          <a:solidFill>
            <a:schemeClr val="tx2"/>
          </a:solidFill>
          <a:latin typeface="Arial" charset="0"/>
          <a:ea typeface="ＭＳ Ｐゴシック" charset="-128"/>
        </a:defRPr>
      </a:lvl2pPr>
      <a:lvl3pPr algn="ctr" defTabSz="1041400" rtl="0" fontAlgn="base">
        <a:spcBef>
          <a:spcPct val="0"/>
        </a:spcBef>
        <a:spcAft>
          <a:spcPct val="0"/>
        </a:spcAft>
        <a:defRPr kumimoji="1" sz="4900">
          <a:solidFill>
            <a:schemeClr val="tx2"/>
          </a:solidFill>
          <a:latin typeface="Arial" charset="0"/>
          <a:ea typeface="ＭＳ Ｐゴシック" charset="-128"/>
        </a:defRPr>
      </a:lvl3pPr>
      <a:lvl4pPr algn="ctr" defTabSz="1041400" rtl="0" fontAlgn="base">
        <a:spcBef>
          <a:spcPct val="0"/>
        </a:spcBef>
        <a:spcAft>
          <a:spcPct val="0"/>
        </a:spcAft>
        <a:defRPr kumimoji="1" sz="4900">
          <a:solidFill>
            <a:schemeClr val="tx2"/>
          </a:solidFill>
          <a:latin typeface="Arial" charset="0"/>
          <a:ea typeface="ＭＳ Ｐゴシック" charset="-128"/>
        </a:defRPr>
      </a:lvl4pPr>
      <a:lvl5pPr algn="ctr" defTabSz="1041400" rtl="0" fontAlgn="base">
        <a:spcBef>
          <a:spcPct val="0"/>
        </a:spcBef>
        <a:spcAft>
          <a:spcPct val="0"/>
        </a:spcAft>
        <a:defRPr kumimoji="1" sz="4900">
          <a:solidFill>
            <a:schemeClr val="tx2"/>
          </a:solidFill>
          <a:latin typeface="Arial" charset="0"/>
          <a:ea typeface="ＭＳ Ｐゴシック" charset="-128"/>
        </a:defRPr>
      </a:lvl5pPr>
      <a:lvl6pPr marL="457200" algn="ctr" defTabSz="1041400" rtl="0" fontAlgn="base">
        <a:spcBef>
          <a:spcPct val="0"/>
        </a:spcBef>
        <a:spcAft>
          <a:spcPct val="0"/>
        </a:spcAft>
        <a:defRPr kumimoji="1" sz="4900">
          <a:solidFill>
            <a:schemeClr val="tx2"/>
          </a:solidFill>
          <a:latin typeface="Arial" charset="0"/>
          <a:ea typeface="ＭＳ Ｐゴシック" charset="-128"/>
        </a:defRPr>
      </a:lvl6pPr>
      <a:lvl7pPr marL="914400" algn="ctr" defTabSz="1041400" rtl="0" fontAlgn="base">
        <a:spcBef>
          <a:spcPct val="0"/>
        </a:spcBef>
        <a:spcAft>
          <a:spcPct val="0"/>
        </a:spcAft>
        <a:defRPr kumimoji="1" sz="4900">
          <a:solidFill>
            <a:schemeClr val="tx2"/>
          </a:solidFill>
          <a:latin typeface="Arial" charset="0"/>
          <a:ea typeface="ＭＳ Ｐゴシック" charset="-128"/>
        </a:defRPr>
      </a:lvl7pPr>
      <a:lvl8pPr marL="1371600" algn="ctr" defTabSz="1041400" rtl="0" fontAlgn="base">
        <a:spcBef>
          <a:spcPct val="0"/>
        </a:spcBef>
        <a:spcAft>
          <a:spcPct val="0"/>
        </a:spcAft>
        <a:defRPr kumimoji="1" sz="4900">
          <a:solidFill>
            <a:schemeClr val="tx2"/>
          </a:solidFill>
          <a:latin typeface="Arial" charset="0"/>
          <a:ea typeface="ＭＳ Ｐゴシック" charset="-128"/>
        </a:defRPr>
      </a:lvl8pPr>
      <a:lvl9pPr marL="1828800" algn="ctr" defTabSz="1041400" rtl="0" fontAlgn="base">
        <a:spcBef>
          <a:spcPct val="0"/>
        </a:spcBef>
        <a:spcAft>
          <a:spcPct val="0"/>
        </a:spcAft>
        <a:defRPr kumimoji="1" sz="4900">
          <a:solidFill>
            <a:schemeClr val="tx2"/>
          </a:solidFill>
          <a:latin typeface="Arial" charset="0"/>
          <a:ea typeface="ＭＳ Ｐゴシック" charset="-128"/>
        </a:defRPr>
      </a:lvl9pPr>
    </p:titleStyle>
    <p:bodyStyle>
      <a:lvl1pPr marL="392113" indent="-392113" algn="l" defTabSz="1041400" rtl="0" fontAlgn="base">
        <a:spcBef>
          <a:spcPct val="20000"/>
        </a:spcBef>
        <a:spcAft>
          <a:spcPct val="0"/>
        </a:spcAft>
        <a:buChar char="•"/>
        <a:defRPr kumimoji="1" sz="3800">
          <a:solidFill>
            <a:schemeClr val="tx1"/>
          </a:solidFill>
          <a:latin typeface="+mn-lt"/>
          <a:ea typeface="+mn-ea"/>
          <a:cs typeface="+mn-cs"/>
        </a:defRPr>
      </a:lvl1pPr>
      <a:lvl2pPr marL="849313" indent="-325438" algn="l" defTabSz="1041400" rtl="0" fontAlgn="base">
        <a:spcBef>
          <a:spcPct val="20000"/>
        </a:spcBef>
        <a:spcAft>
          <a:spcPct val="0"/>
        </a:spcAft>
        <a:buChar char="–"/>
        <a:defRPr kumimoji="1" sz="3200">
          <a:solidFill>
            <a:schemeClr val="tx1"/>
          </a:solidFill>
          <a:latin typeface="+mn-lt"/>
          <a:ea typeface="+mn-ea"/>
        </a:defRPr>
      </a:lvl2pPr>
      <a:lvl3pPr marL="1301750" indent="-260350" algn="l" defTabSz="1041400" rtl="0" fontAlgn="base">
        <a:spcBef>
          <a:spcPct val="20000"/>
        </a:spcBef>
        <a:spcAft>
          <a:spcPct val="0"/>
        </a:spcAft>
        <a:buChar char="•"/>
        <a:defRPr kumimoji="1" sz="2800">
          <a:solidFill>
            <a:schemeClr val="tx1"/>
          </a:solidFill>
          <a:latin typeface="+mn-lt"/>
          <a:ea typeface="+mn-ea"/>
        </a:defRPr>
      </a:lvl3pPr>
      <a:lvl4pPr marL="1825625" indent="-260350" algn="l" defTabSz="1041400" rtl="0" fontAlgn="base">
        <a:spcBef>
          <a:spcPct val="20000"/>
        </a:spcBef>
        <a:spcAft>
          <a:spcPct val="0"/>
        </a:spcAft>
        <a:buChar char="–"/>
        <a:defRPr kumimoji="1" sz="2500">
          <a:solidFill>
            <a:schemeClr val="tx1"/>
          </a:solidFill>
          <a:latin typeface="+mn-lt"/>
          <a:ea typeface="+mn-ea"/>
        </a:defRPr>
      </a:lvl4pPr>
      <a:lvl5pPr marL="2347913" indent="-263525" algn="l" defTabSz="1041400" rtl="0" fontAlgn="base">
        <a:spcBef>
          <a:spcPct val="20000"/>
        </a:spcBef>
        <a:spcAft>
          <a:spcPct val="0"/>
        </a:spcAft>
        <a:buChar char="»"/>
        <a:defRPr kumimoji="1" sz="2500">
          <a:solidFill>
            <a:schemeClr val="tx1"/>
          </a:solidFill>
          <a:latin typeface="+mn-lt"/>
          <a:ea typeface="+mn-ea"/>
        </a:defRPr>
      </a:lvl5pPr>
      <a:lvl6pPr marL="2805113" indent="-263525" algn="l" defTabSz="1041400" rtl="0" fontAlgn="base">
        <a:spcBef>
          <a:spcPct val="20000"/>
        </a:spcBef>
        <a:spcAft>
          <a:spcPct val="0"/>
        </a:spcAft>
        <a:buChar char="»"/>
        <a:defRPr kumimoji="1" sz="2500">
          <a:solidFill>
            <a:schemeClr val="tx1"/>
          </a:solidFill>
          <a:latin typeface="+mn-lt"/>
          <a:ea typeface="+mn-ea"/>
        </a:defRPr>
      </a:lvl6pPr>
      <a:lvl7pPr marL="3262313" indent="-263525" algn="l" defTabSz="1041400" rtl="0" fontAlgn="base">
        <a:spcBef>
          <a:spcPct val="20000"/>
        </a:spcBef>
        <a:spcAft>
          <a:spcPct val="0"/>
        </a:spcAft>
        <a:buChar char="»"/>
        <a:defRPr kumimoji="1" sz="2500">
          <a:solidFill>
            <a:schemeClr val="tx1"/>
          </a:solidFill>
          <a:latin typeface="+mn-lt"/>
          <a:ea typeface="+mn-ea"/>
        </a:defRPr>
      </a:lvl7pPr>
      <a:lvl8pPr marL="3719513" indent="-263525" algn="l" defTabSz="1041400" rtl="0" fontAlgn="base">
        <a:spcBef>
          <a:spcPct val="20000"/>
        </a:spcBef>
        <a:spcAft>
          <a:spcPct val="0"/>
        </a:spcAft>
        <a:buChar char="»"/>
        <a:defRPr kumimoji="1" sz="2500">
          <a:solidFill>
            <a:schemeClr val="tx1"/>
          </a:solidFill>
          <a:latin typeface="+mn-lt"/>
          <a:ea typeface="+mn-ea"/>
        </a:defRPr>
      </a:lvl8pPr>
      <a:lvl9pPr marL="4176713" indent="-263525" algn="l" defTabSz="1041400" rtl="0" fontAlgn="base">
        <a:spcBef>
          <a:spcPct val="20000"/>
        </a:spcBef>
        <a:spcAft>
          <a:spcPct val="0"/>
        </a:spcAft>
        <a:buChar char="»"/>
        <a:defRPr kumimoji="1" sz="25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43.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25.jpg"/><Relationship Id="rId4" Type="http://schemas.openxmlformats.org/officeDocument/2006/relationships/image" Target="../media/image7.png"/><Relationship Id="rId9" Type="http://schemas.openxmlformats.org/officeDocument/2006/relationships/image" Target="../media/image24.jpg"/><Relationship Id="rId1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47.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5.pn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jpg"/><Relationship Id="rId14" Type="http://schemas.openxmlformats.org/officeDocument/2006/relationships/image" Target="../media/image48.jpg"/></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51.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9.jpe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4.jpe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jpe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jpe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0.jp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6.png"/><Relationship Id="rId3" Type="http://schemas.openxmlformats.org/officeDocument/2006/relationships/image" Target="../media/image1.jpg"/><Relationship Id="rId7" Type="http://schemas.openxmlformats.org/officeDocument/2006/relationships/image" Target="../media/image9.png"/><Relationship Id="rId12"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4.jpg"/><Relationship Id="rId5" Type="http://schemas.openxmlformats.org/officeDocument/2006/relationships/image" Target="../media/image7.png"/><Relationship Id="rId15" Type="http://schemas.openxmlformats.org/officeDocument/2006/relationships/image" Target="../media/image28.jpeg"/><Relationship Id="rId10" Type="http://schemas.openxmlformats.org/officeDocument/2006/relationships/image" Target="../media/image23.JPG"/><Relationship Id="rId4" Type="http://schemas.openxmlformats.org/officeDocument/2006/relationships/image" Target="../media/image2.png"/><Relationship Id="rId9" Type="http://schemas.openxmlformats.org/officeDocument/2006/relationships/image" Target="../media/image21.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0.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32.jpg"/><Relationship Id="rId10" Type="http://schemas.openxmlformats.org/officeDocument/2006/relationships/image" Target="../media/image25.jpg"/><Relationship Id="rId4" Type="http://schemas.openxmlformats.org/officeDocument/2006/relationships/image" Target="../media/image7.png"/><Relationship Id="rId9" Type="http://schemas.openxmlformats.org/officeDocument/2006/relationships/image" Target="../media/image24.jpg"/><Relationship Id="rId14" Type="http://schemas.openxmlformats.org/officeDocument/2006/relationships/image" Target="../media/image31.jp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35.jpg"/><Relationship Id="rId10" Type="http://schemas.openxmlformats.org/officeDocument/2006/relationships/image" Target="../media/image25.jpg"/><Relationship Id="rId4" Type="http://schemas.openxmlformats.org/officeDocument/2006/relationships/image" Target="../media/image7.png"/><Relationship Id="rId9" Type="http://schemas.openxmlformats.org/officeDocument/2006/relationships/image" Target="../media/image24.jpg"/><Relationship Id="rId1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6.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38.jpeg"/><Relationship Id="rId10" Type="http://schemas.openxmlformats.org/officeDocument/2006/relationships/image" Target="../media/image25.jpg"/><Relationship Id="rId4" Type="http://schemas.openxmlformats.org/officeDocument/2006/relationships/image" Target="../media/image7.png"/><Relationship Id="rId9" Type="http://schemas.openxmlformats.org/officeDocument/2006/relationships/image" Target="../media/image24.jpg"/><Relationship Id="rId1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40.jpe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25.jpg"/><Relationship Id="rId4" Type="http://schemas.openxmlformats.org/officeDocument/2006/relationships/image" Target="../media/image7.png"/><Relationship Id="rId9" Type="http://schemas.openxmlformats.org/officeDocument/2006/relationships/image" Target="../media/image24.jpg"/><Relationship Id="rId1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75567" y="-21455"/>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2606848" y="28283"/>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2856397" y="8278089"/>
            <a:ext cx="3490568"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2107005568"/>
              </p:ext>
            </p:extLst>
          </p:nvPr>
        </p:nvGraphicFramePr>
        <p:xfrm>
          <a:off x="4019199" y="708159"/>
          <a:ext cx="3251187" cy="7228992"/>
        </p:xfrm>
        <a:graphic>
          <a:graphicData uri="http://schemas.openxmlformats.org/drawingml/2006/table">
            <a:tbl>
              <a:tblPr firstRow="1" bandRow="1"/>
              <a:tblGrid>
                <a:gridCol w="315726">
                  <a:extLst>
                    <a:ext uri="{9D8B030D-6E8A-4147-A177-3AD203B41FA5}">
                      <a16:colId xmlns:a16="http://schemas.microsoft.com/office/drawing/2014/main" val="20000"/>
                    </a:ext>
                  </a:extLst>
                </a:gridCol>
                <a:gridCol w="316482">
                  <a:extLst>
                    <a:ext uri="{9D8B030D-6E8A-4147-A177-3AD203B41FA5}">
                      <a16:colId xmlns:a16="http://schemas.microsoft.com/office/drawing/2014/main" val="20001"/>
                    </a:ext>
                  </a:extLst>
                </a:gridCol>
                <a:gridCol w="2618979">
                  <a:extLst>
                    <a:ext uri="{9D8B030D-6E8A-4147-A177-3AD203B41FA5}">
                      <a16:colId xmlns:a16="http://schemas.microsoft.com/office/drawing/2014/main" val="20002"/>
                    </a:ext>
                  </a:extLst>
                </a:gridCol>
              </a:tblGrid>
              <a:tr h="225906">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金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spc="100" dirty="0">
                          <a:solidFill>
                            <a:schemeClr val="accent2">
                              <a:lumMod val="50000"/>
                            </a:schemeClr>
                          </a:solidFill>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金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金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金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19718" y="300275"/>
            <a:ext cx="3251486" cy="583685"/>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3900" b="1" spc="200" dirty="0">
                <a:solidFill>
                  <a:schemeClr val="bg1"/>
                </a:solidFill>
                <a:latin typeface="ＭＳ Ｐゴシック" panose="020B0600070205080204" pitchFamily="50" charset="-128"/>
              </a:rPr>
              <a:t>10</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2" name="テキスト ボックス 21"/>
          <p:cNvSpPr txBox="1"/>
          <p:nvPr/>
        </p:nvSpPr>
        <p:spPr>
          <a:xfrm>
            <a:off x="4927241" y="373009"/>
            <a:ext cx="1102771" cy="215444"/>
          </a:xfrm>
          <a:prstGeom prst="rect">
            <a:avLst/>
          </a:prstGeom>
          <a:noFill/>
        </p:spPr>
        <p:txBody>
          <a:bodyPr wrap="square" rtlCol="0">
            <a:spAutoFit/>
          </a:bodyPr>
          <a:lstStyle/>
          <a:p>
            <a:pPr fontAlgn="auto">
              <a:spcBef>
                <a:spcPts val="0"/>
              </a:spcBef>
              <a:spcAft>
                <a:spcPts val="0"/>
              </a:spcAft>
            </a:pPr>
            <a:r>
              <a:rPr lang="ja-JP" altLang="en-US" sz="800" spc="100" dirty="0">
                <a:solidFill>
                  <a:schemeClr val="bg1"/>
                </a:solidFill>
                <a:latin typeface="ＭＳ Ｐゴシック" panose="020B0600070205080204" pitchFamily="50" charset="-128"/>
                <a:ea typeface="ＭＳ Ｐゴシック" panose="020B0600070205080204" pitchFamily="50" charset="-128"/>
              </a:rPr>
              <a:t>（</a:t>
            </a:r>
            <a:r>
              <a:rPr lang="en-US" altLang="ja-JP" sz="800" spc="100" dirty="0">
                <a:solidFill>
                  <a:schemeClr val="bg1"/>
                </a:solidFill>
                <a:latin typeface="ＭＳ Ｐゴシック" panose="020B0600070205080204" pitchFamily="50" charset="-128"/>
                <a:ea typeface="ＭＳ Ｐゴシック" panose="020B0600070205080204" pitchFamily="50" charset="-128"/>
              </a:rPr>
              <a:t>2018.9.1</a:t>
            </a:r>
            <a:r>
              <a:rPr lang="ja-JP" altLang="en-US" sz="800" spc="100" dirty="0">
                <a:solidFill>
                  <a:schemeClr val="bg1"/>
                </a:solidFill>
                <a:latin typeface="ＭＳ Ｐゴシック" panose="020B0600070205080204" pitchFamily="50" charset="-128"/>
                <a:ea typeface="ＭＳ Ｐゴシック" panose="020B0600070205080204" pitchFamily="50" charset="-128"/>
              </a:rPr>
              <a:t>更新）</a:t>
            </a: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86227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テキスト ボックス 76"/>
          <p:cNvSpPr txBox="1"/>
          <p:nvPr/>
        </p:nvSpPr>
        <p:spPr>
          <a:xfrm>
            <a:off x="2118185" y="4292044"/>
            <a:ext cx="1585261"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Calibri" panose="020F0502020204030204"/>
                <a:ea typeface="ＭＳ Ｐゴシック" panose="020B0600070205080204" pitchFamily="50" charset="-128"/>
              </a:rPr>
              <a:t>出版記念講座</a:t>
            </a:r>
          </a:p>
        </p:txBody>
      </p:sp>
      <p:sp>
        <p:nvSpPr>
          <p:cNvPr id="78" name="テキスト ボックス 77"/>
          <p:cNvSpPr txBox="1"/>
          <p:nvPr/>
        </p:nvSpPr>
        <p:spPr>
          <a:xfrm>
            <a:off x="2104897" y="4502961"/>
            <a:ext cx="1618892" cy="58477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t>小６・小２男子を持つライフオーガナイザーの中村佳子の</a:t>
            </a:r>
            <a:br>
              <a:rPr lang="ja-JP" altLang="en-US" dirty="0"/>
            </a:br>
            <a:r>
              <a:rPr lang="ja-JP" altLang="en-US" dirty="0"/>
              <a:t>初著書</a:t>
            </a:r>
            <a:r>
              <a:rPr lang="en-US" altLang="ja-JP" dirty="0"/>
              <a:t>『</a:t>
            </a:r>
            <a:r>
              <a:rPr lang="ja-JP" altLang="en-US" dirty="0"/>
              <a:t>男の子が　ひとりでできる「片づけ」</a:t>
            </a:r>
            <a:r>
              <a:rPr lang="en-US" altLang="ja-JP" dirty="0"/>
              <a:t>』</a:t>
            </a:r>
            <a:r>
              <a:rPr lang="ja-JP" altLang="en-US" dirty="0"/>
              <a:t>の出版記念セミナー</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120150" y="5002752"/>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26515"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281453" y="8106131"/>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endPar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pic>
        <p:nvPicPr>
          <p:cNvPr id="487" name="図 4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4" y="306648"/>
            <a:ext cx="3497160" cy="2623940"/>
          </a:xfrm>
          <a:prstGeom prst="rect">
            <a:avLst/>
          </a:prstGeom>
        </p:spPr>
      </p:pic>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309604" y="4331750"/>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ヨガメイク親子講座</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87" name="テキスト ボックス 286"/>
          <p:cNvSpPr txBox="1"/>
          <p:nvPr/>
        </p:nvSpPr>
        <p:spPr>
          <a:xfrm>
            <a:off x="326801" y="4578860"/>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ヨガとメイクでママの心も体もハッピーに♪好評のヨガメイク講座</a:t>
            </a:r>
          </a:p>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子連れでも参加可能なレッスン</a:t>
            </a:r>
          </a:p>
        </p:txBody>
      </p:sp>
      <p:sp>
        <p:nvSpPr>
          <p:cNvPr id="288" name="テキスト ボックス 287"/>
          <p:cNvSpPr txBox="1"/>
          <p:nvPr/>
        </p:nvSpPr>
        <p:spPr>
          <a:xfrm>
            <a:off x="297710" y="5002828"/>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76" name="テキスト ボックス 75"/>
          <p:cNvSpPr txBox="1"/>
          <p:nvPr/>
        </p:nvSpPr>
        <p:spPr>
          <a:xfrm>
            <a:off x="211891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90" name="正方形/長方形 289"/>
          <p:cNvSpPr/>
          <p:nvPr/>
        </p:nvSpPr>
        <p:spPr bwMode="auto">
          <a:xfrm>
            <a:off x="473701" y="5429395"/>
            <a:ext cx="1368000" cy="1044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3200" dirty="0">
                <a:solidFill>
                  <a:schemeClr val="bg1"/>
                </a:solidFill>
              </a:rPr>
              <a:t>P</a:t>
            </a:r>
            <a:endParaRPr kumimoji="1" lang="ja-JP" altLang="en-US" sz="3200" b="0" i="0" u="none" strike="noStrike" cap="none" normalizeH="0" baseline="0" dirty="0">
              <a:ln>
                <a:noFill/>
              </a:ln>
              <a:solidFill>
                <a:schemeClr val="bg1"/>
              </a:solidFill>
              <a:effectLst/>
            </a:endParaRPr>
          </a:p>
        </p:txBody>
      </p:sp>
      <p:sp>
        <p:nvSpPr>
          <p:cNvPr id="291" name="テキスト ボックス 290"/>
          <p:cNvSpPr txBox="1"/>
          <p:nvPr/>
        </p:nvSpPr>
        <p:spPr>
          <a:xfrm>
            <a:off x="326835" y="6523786"/>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大人のための読書会</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44031" y="6752656"/>
            <a:ext cx="1641899"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リードフォーアクションの読書会</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テーマは　性教育について考える</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313979" y="7138665"/>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4" name="テキスト ボックス 293"/>
          <p:cNvSpPr txBox="1"/>
          <p:nvPr/>
        </p:nvSpPr>
        <p:spPr>
          <a:xfrm>
            <a:off x="2126842" y="6521253"/>
            <a:ext cx="165068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絵本</a:t>
            </a:r>
            <a:r>
              <a:rPr lang="en-US" altLang="ja-JP" sz="1000" b="1" spc="100" dirty="0">
                <a:solidFill>
                  <a:srgbClr val="ED7D31">
                    <a:lumMod val="50000"/>
                  </a:srgbClr>
                </a:solidFill>
                <a:latin typeface="ＭＳ Ｐゴシック" panose="020B0600070205080204" pitchFamily="50" charset="-128"/>
                <a:ea typeface="ＭＳ Ｐゴシック" panose="020B0600070205080204" pitchFamily="50" charset="-128"/>
              </a:rPr>
              <a:t>×</a:t>
            </a: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アイシングコラボ</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5" name="テキスト ボックス 294"/>
          <p:cNvSpPr txBox="1"/>
          <p:nvPr/>
        </p:nvSpPr>
        <p:spPr>
          <a:xfrm>
            <a:off x="2136639" y="6827641"/>
            <a:ext cx="1712482"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絵本読み聞かせ</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アイシングづくり</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テーマはハロウインです。</a:t>
            </a:r>
            <a:endParaRPr lang="en-US" altLang="ja-JP" dirty="0">
              <a:solidFill>
                <a:prstClr val="black"/>
              </a:solidFill>
              <a:latin typeface="Calibri" panose="020F0502020204030204"/>
              <a:ea typeface="ＭＳ Ｐゴシック" panose="020B0600070205080204" pitchFamily="50" charset="-128"/>
            </a:endParaRPr>
          </a:p>
        </p:txBody>
      </p:sp>
      <p:sp>
        <p:nvSpPr>
          <p:cNvPr id="296" name="テキスト ボックス 295"/>
          <p:cNvSpPr txBox="1"/>
          <p:nvPr/>
        </p:nvSpPr>
        <p:spPr>
          <a:xfrm>
            <a:off x="2128807" y="7192255"/>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69" name="テキスト ボックス 268"/>
          <p:cNvSpPr txBox="1"/>
          <p:nvPr/>
        </p:nvSpPr>
        <p:spPr>
          <a:xfrm>
            <a:off x="4762283" y="3193919"/>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70" name="テキスト ボックス 269"/>
          <p:cNvSpPr txBox="1"/>
          <p:nvPr/>
        </p:nvSpPr>
        <p:spPr>
          <a:xfrm>
            <a:off x="4974889" y="3209308"/>
            <a:ext cx="77567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親子ヨガメイク</a:t>
            </a:r>
          </a:p>
        </p:txBody>
      </p:sp>
      <p:sp>
        <p:nvSpPr>
          <p:cNvPr id="273" name="テキスト ボックス 272"/>
          <p:cNvSpPr txBox="1"/>
          <p:nvPr/>
        </p:nvSpPr>
        <p:spPr>
          <a:xfrm>
            <a:off x="4762283" y="3421425"/>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80" name="テキスト ボックス 279"/>
          <p:cNvSpPr txBox="1"/>
          <p:nvPr/>
        </p:nvSpPr>
        <p:spPr>
          <a:xfrm>
            <a:off x="4974889" y="3436814"/>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片づけ出版記念講座</a:t>
            </a:r>
          </a:p>
        </p:txBody>
      </p:sp>
      <p:sp>
        <p:nvSpPr>
          <p:cNvPr id="284" name="テキスト ボックス 283"/>
          <p:cNvSpPr txBox="1"/>
          <p:nvPr/>
        </p:nvSpPr>
        <p:spPr>
          <a:xfrm>
            <a:off x="4974889" y="4113767"/>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子育てひろば</a:t>
            </a:r>
          </a:p>
        </p:txBody>
      </p:sp>
      <p:sp>
        <p:nvSpPr>
          <p:cNvPr id="285" name="テキスト ボックス 284"/>
          <p:cNvSpPr txBox="1"/>
          <p:nvPr/>
        </p:nvSpPr>
        <p:spPr>
          <a:xfrm>
            <a:off x="4762440" y="4804994"/>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01" name="テキスト ボックス 300"/>
          <p:cNvSpPr txBox="1"/>
          <p:nvPr/>
        </p:nvSpPr>
        <p:spPr>
          <a:xfrm>
            <a:off x="4950157" y="4570050"/>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チョークアート講座</a:t>
            </a:r>
          </a:p>
        </p:txBody>
      </p:sp>
      <p:sp>
        <p:nvSpPr>
          <p:cNvPr id="303" name="テキスト ボックス 302"/>
          <p:cNvSpPr txBox="1"/>
          <p:nvPr/>
        </p:nvSpPr>
        <p:spPr>
          <a:xfrm>
            <a:off x="4974889" y="4829394"/>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大人のための読書会</a:t>
            </a:r>
          </a:p>
        </p:txBody>
      </p:sp>
      <p:sp>
        <p:nvSpPr>
          <p:cNvPr id="321" name="テキスト ボックス 320"/>
          <p:cNvSpPr txBox="1"/>
          <p:nvPr/>
        </p:nvSpPr>
        <p:spPr>
          <a:xfrm>
            <a:off x="4925541" y="7747391"/>
            <a:ext cx="1023630" cy="246221"/>
          </a:xfrm>
          <a:prstGeom prst="rect">
            <a:avLst/>
          </a:prstGeom>
          <a:noFill/>
        </p:spPr>
        <p:txBody>
          <a:bodyPr wrap="square" lIns="18000" tIns="0" rIns="0" bIns="0" rtlCol="0">
            <a:spAutoFit/>
          </a:bodyPr>
          <a:lstStyle/>
          <a:p>
            <a:pPr fontAlgn="auto">
              <a:spcBef>
                <a:spcPts val="0"/>
              </a:spcBef>
              <a:spcAft>
                <a:spcPts val="0"/>
              </a:spcAft>
              <a:defRPr/>
            </a:pPr>
            <a:r>
              <a:rPr lang="ja-JP" altLang="en-US" sz="800" dirty="0"/>
              <a:t>カボチャのうずまきパン</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sp>
        <p:nvSpPr>
          <p:cNvPr id="326" name="テキスト ボックス 325"/>
          <p:cNvSpPr txBox="1"/>
          <p:nvPr/>
        </p:nvSpPr>
        <p:spPr>
          <a:xfrm>
            <a:off x="4762283" y="5453175"/>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47" name="テキスト ボックス 346"/>
          <p:cNvSpPr txBox="1"/>
          <p:nvPr/>
        </p:nvSpPr>
        <p:spPr>
          <a:xfrm>
            <a:off x="4974889" y="5468564"/>
            <a:ext cx="1538938"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アイシングコラボレッスン</a:t>
            </a:r>
          </a:p>
        </p:txBody>
      </p:sp>
      <p:sp>
        <p:nvSpPr>
          <p:cNvPr id="358" name="テキスト ボックス 357"/>
          <p:cNvSpPr txBox="1"/>
          <p:nvPr/>
        </p:nvSpPr>
        <p:spPr>
          <a:xfrm>
            <a:off x="4974889" y="5696332"/>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あそびの先生体験会</a:t>
            </a:r>
          </a:p>
        </p:txBody>
      </p:sp>
      <p:sp>
        <p:nvSpPr>
          <p:cNvPr id="360" name="テキスト ボックス 359"/>
          <p:cNvSpPr txBox="1"/>
          <p:nvPr/>
        </p:nvSpPr>
        <p:spPr>
          <a:xfrm>
            <a:off x="4927241" y="7288840"/>
            <a:ext cx="1235851"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ハロウィンアイシング講座</a:t>
            </a:r>
          </a:p>
        </p:txBody>
      </p:sp>
      <p:sp>
        <p:nvSpPr>
          <p:cNvPr id="486" name="テキスト ボックス 485"/>
          <p:cNvSpPr txBox="1"/>
          <p:nvPr/>
        </p:nvSpPr>
        <p:spPr>
          <a:xfrm>
            <a:off x="4935528" y="6166848"/>
            <a:ext cx="1358372"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バレエエクササイズ・バーオソル</a:t>
            </a:r>
          </a:p>
        </p:txBody>
      </p:sp>
      <p:sp>
        <p:nvSpPr>
          <p:cNvPr id="490" name="テキスト ボックス 489"/>
          <p:cNvSpPr txBox="1"/>
          <p:nvPr/>
        </p:nvSpPr>
        <p:spPr>
          <a:xfrm>
            <a:off x="4974889" y="7504423"/>
            <a:ext cx="134747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大人のための読書体験会</a:t>
            </a:r>
          </a:p>
        </p:txBody>
      </p:sp>
      <p:pic>
        <p:nvPicPr>
          <p:cNvPr id="491" name="図 4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8005" y="4095451"/>
            <a:ext cx="141482" cy="156793"/>
          </a:xfrm>
          <a:prstGeom prst="rect">
            <a:avLst/>
          </a:prstGeom>
        </p:spPr>
      </p:pic>
      <p:pic>
        <p:nvPicPr>
          <p:cNvPr id="493" name="図 4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214" y="4528495"/>
            <a:ext cx="141482" cy="156793"/>
          </a:xfrm>
          <a:prstGeom prst="rect">
            <a:avLst/>
          </a:prstGeom>
        </p:spPr>
      </p:pic>
      <p:pic>
        <p:nvPicPr>
          <p:cNvPr id="494" name="図 4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283" y="7481158"/>
            <a:ext cx="141482" cy="156793"/>
          </a:xfrm>
          <a:prstGeom prst="rect">
            <a:avLst/>
          </a:prstGeom>
        </p:spPr>
      </p:pic>
      <p:pic>
        <p:nvPicPr>
          <p:cNvPr id="24" name="図 23">
            <a:extLst>
              <a:ext uri="{FF2B5EF4-FFF2-40B4-BE49-F238E27FC236}">
                <a16:creationId xmlns:a16="http://schemas.microsoft.com/office/drawing/2014/main" id="{6C895F3D-3E5F-443D-9E0A-DFB58F15F8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7092" y="3274991"/>
            <a:ext cx="748850" cy="1065221"/>
          </a:xfrm>
          <a:prstGeom prst="rect">
            <a:avLst/>
          </a:prstGeom>
        </p:spPr>
      </p:pic>
      <p:pic>
        <p:nvPicPr>
          <p:cNvPr id="27" name="図 26">
            <a:extLst>
              <a:ext uri="{FF2B5EF4-FFF2-40B4-BE49-F238E27FC236}">
                <a16:creationId xmlns:a16="http://schemas.microsoft.com/office/drawing/2014/main" id="{0305E2B4-D3B2-46A4-9FB8-7421035F87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222" y="5414592"/>
            <a:ext cx="1403679" cy="1052354"/>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17" name="図 216">
            <a:extLst>
              <a:ext uri="{FF2B5EF4-FFF2-40B4-BE49-F238E27FC236}">
                <a16:creationId xmlns:a16="http://schemas.microsoft.com/office/drawing/2014/main" id="{8E594C41-4F1A-4FF9-97BB-FA7E4C2971FD}"/>
              </a:ext>
            </a:extLst>
          </p:cNvPr>
          <p:cNvPicPr>
            <a:picLocks noChangeAspect="1"/>
          </p:cNvPicPr>
          <p:nvPr/>
        </p:nvPicPr>
        <p:blipFill rotWithShape="1">
          <a:blip r:embed="rId7">
            <a:extLst>
              <a:ext uri="{28A0092B-C50C-407E-A947-70E740481C1C}">
                <a14:useLocalDpi xmlns:a14="http://schemas.microsoft.com/office/drawing/2010/main" val="0"/>
              </a:ext>
            </a:extLst>
          </a:blip>
          <a:srcRect l="4543" r="28590" b="49504"/>
          <a:stretch/>
        </p:blipFill>
        <p:spPr>
          <a:xfrm>
            <a:off x="2280413" y="5444746"/>
            <a:ext cx="1368000" cy="1033064"/>
          </a:xfrm>
          <a:prstGeom prst="rect">
            <a:avLst/>
          </a:prstGeom>
        </p:spPr>
      </p:pic>
      <p:sp>
        <p:nvSpPr>
          <p:cNvPr id="107" name="テキスト ボックス 106"/>
          <p:cNvSpPr txBox="1"/>
          <p:nvPr/>
        </p:nvSpPr>
        <p:spPr>
          <a:xfrm>
            <a:off x="2126842" y="5300579"/>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30" name="図 29">
            <a:extLst>
              <a:ext uri="{FF2B5EF4-FFF2-40B4-BE49-F238E27FC236}">
                <a16:creationId xmlns:a16="http://schemas.microsoft.com/office/drawing/2014/main" id="{6757D172-641B-4C78-B793-F992CDCD38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038" y="3280427"/>
            <a:ext cx="1465062" cy="976174"/>
          </a:xfrm>
          <a:prstGeom prst="rect">
            <a:avLst/>
          </a:prstGeom>
        </p:spPr>
      </p:pic>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24" name="図 223">
            <a:extLst>
              <a:ext uri="{FF2B5EF4-FFF2-40B4-BE49-F238E27FC236}">
                <a16:creationId xmlns:a16="http://schemas.microsoft.com/office/drawing/2014/main" id="{B34CA2D2-681E-4404-8507-6ED678CB5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784" y="7713259"/>
            <a:ext cx="141482" cy="156793"/>
          </a:xfrm>
          <a:prstGeom prst="rect">
            <a:avLst/>
          </a:prstGeom>
        </p:spPr>
      </p:pic>
      <p:pic>
        <p:nvPicPr>
          <p:cNvPr id="225" name="図 224">
            <a:extLst>
              <a:ext uri="{FF2B5EF4-FFF2-40B4-BE49-F238E27FC236}">
                <a16:creationId xmlns:a16="http://schemas.microsoft.com/office/drawing/2014/main" id="{B7DEF8B9-0605-46F2-8CF9-5AC752700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1061" y="5670223"/>
            <a:ext cx="141482" cy="156793"/>
          </a:xfrm>
          <a:prstGeom prst="rect">
            <a:avLst/>
          </a:prstGeom>
        </p:spPr>
      </p:pic>
      <p:pic>
        <p:nvPicPr>
          <p:cNvPr id="226" name="図 225">
            <a:extLst>
              <a:ext uri="{FF2B5EF4-FFF2-40B4-BE49-F238E27FC236}">
                <a16:creationId xmlns:a16="http://schemas.microsoft.com/office/drawing/2014/main" id="{C7C9D1DE-2400-417D-AFE2-81D157359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3010" y="7264925"/>
            <a:ext cx="141482" cy="156793"/>
          </a:xfrm>
          <a:prstGeom prst="rect">
            <a:avLst/>
          </a:prstGeom>
        </p:spPr>
      </p:pic>
      <p:pic>
        <p:nvPicPr>
          <p:cNvPr id="227" name="図 226">
            <a:extLst>
              <a:ext uri="{FF2B5EF4-FFF2-40B4-BE49-F238E27FC236}">
                <a16:creationId xmlns:a16="http://schemas.microsoft.com/office/drawing/2014/main" id="{AD8D9805-A34D-46BB-9FB9-63BFBC7C0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845" y="6128854"/>
            <a:ext cx="141482" cy="156793"/>
          </a:xfrm>
          <a:prstGeom prst="rect">
            <a:avLst/>
          </a:prstGeom>
        </p:spPr>
      </p:pic>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10"/>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11"/>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12"/>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grpSp>
        <p:nvGrpSpPr>
          <p:cNvPr id="228" name="グループ化 227">
            <a:extLst>
              <a:ext uri="{FF2B5EF4-FFF2-40B4-BE49-F238E27FC236}">
                <a16:creationId xmlns:a16="http://schemas.microsoft.com/office/drawing/2014/main" id="{01C16E9F-4523-468C-83FF-E463A2D91420}"/>
              </a:ext>
            </a:extLst>
          </p:cNvPr>
          <p:cNvGrpSpPr/>
          <p:nvPr/>
        </p:nvGrpSpPr>
        <p:grpSpPr>
          <a:xfrm>
            <a:off x="4759820" y="2798081"/>
            <a:ext cx="139887" cy="109498"/>
            <a:chOff x="6333046" y="733504"/>
            <a:chExt cx="139887" cy="109498"/>
          </a:xfrm>
        </p:grpSpPr>
        <p:sp>
          <p:nvSpPr>
            <p:cNvPr id="229" name="円形吹き出し 2">
              <a:extLst>
                <a:ext uri="{FF2B5EF4-FFF2-40B4-BE49-F238E27FC236}">
                  <a16:creationId xmlns:a16="http://schemas.microsoft.com/office/drawing/2014/main" id="{2F7586C4-C393-4163-A8E5-D102678B64DF}"/>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0" name="円/楕円 7">
              <a:extLst>
                <a:ext uri="{FF2B5EF4-FFF2-40B4-BE49-F238E27FC236}">
                  <a16:creationId xmlns:a16="http://schemas.microsoft.com/office/drawing/2014/main" id="{1F3B0FFB-75E6-4BEC-9BFA-576041FE7346}"/>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0">
              <a:extLst>
                <a:ext uri="{FF2B5EF4-FFF2-40B4-BE49-F238E27FC236}">
                  <a16:creationId xmlns:a16="http://schemas.microsoft.com/office/drawing/2014/main" id="{51D269F5-4EA3-4EAB-8B1E-CB086331D868}"/>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2" name="円/楕円 281">
              <a:extLst>
                <a:ext uri="{FF2B5EF4-FFF2-40B4-BE49-F238E27FC236}">
                  <a16:creationId xmlns:a16="http://schemas.microsoft.com/office/drawing/2014/main" id="{ABDCECA2-9FBC-4705-9EF7-D8F393452000}"/>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33" name="グループ化 232">
            <a:extLst>
              <a:ext uri="{FF2B5EF4-FFF2-40B4-BE49-F238E27FC236}">
                <a16:creationId xmlns:a16="http://schemas.microsoft.com/office/drawing/2014/main" id="{9CD9A167-E156-4910-AA60-6B49435A33DD}"/>
              </a:ext>
            </a:extLst>
          </p:cNvPr>
          <p:cNvGrpSpPr/>
          <p:nvPr/>
        </p:nvGrpSpPr>
        <p:grpSpPr>
          <a:xfrm>
            <a:off x="6008531" y="3233388"/>
            <a:ext cx="139887" cy="109498"/>
            <a:chOff x="6333046" y="733504"/>
            <a:chExt cx="139887" cy="109498"/>
          </a:xfrm>
        </p:grpSpPr>
        <p:sp>
          <p:nvSpPr>
            <p:cNvPr id="234" name="円形吹き出し 2">
              <a:extLst>
                <a:ext uri="{FF2B5EF4-FFF2-40B4-BE49-F238E27FC236}">
                  <a16:creationId xmlns:a16="http://schemas.microsoft.com/office/drawing/2014/main" id="{F96C0514-8FC6-410A-B5C3-746F3E4D626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5" name="円/楕円 7">
              <a:extLst>
                <a:ext uri="{FF2B5EF4-FFF2-40B4-BE49-F238E27FC236}">
                  <a16:creationId xmlns:a16="http://schemas.microsoft.com/office/drawing/2014/main" id="{6EDAC9DE-D7E9-4CED-88C5-33927A69FB8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6" name="円/楕円 280">
              <a:extLst>
                <a:ext uri="{FF2B5EF4-FFF2-40B4-BE49-F238E27FC236}">
                  <a16:creationId xmlns:a16="http://schemas.microsoft.com/office/drawing/2014/main" id="{C0038623-F3C1-4337-A8C3-BB4A1E3D8B8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7" name="円/楕円 281">
              <a:extLst>
                <a:ext uri="{FF2B5EF4-FFF2-40B4-BE49-F238E27FC236}">
                  <a16:creationId xmlns:a16="http://schemas.microsoft.com/office/drawing/2014/main" id="{A75F9A9D-9230-4780-8DD5-83A2C2B7F8C6}"/>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39" name="グループ化 238">
            <a:extLst>
              <a:ext uri="{FF2B5EF4-FFF2-40B4-BE49-F238E27FC236}">
                <a16:creationId xmlns:a16="http://schemas.microsoft.com/office/drawing/2014/main" id="{C745B67D-8A59-48A8-9764-D86601CD3C6E}"/>
              </a:ext>
            </a:extLst>
          </p:cNvPr>
          <p:cNvGrpSpPr/>
          <p:nvPr/>
        </p:nvGrpSpPr>
        <p:grpSpPr>
          <a:xfrm>
            <a:off x="6101827" y="4589632"/>
            <a:ext cx="139887" cy="109498"/>
            <a:chOff x="6333046" y="733504"/>
            <a:chExt cx="139887" cy="109498"/>
          </a:xfrm>
        </p:grpSpPr>
        <p:sp>
          <p:nvSpPr>
            <p:cNvPr id="240" name="円形吹き出し 2">
              <a:extLst>
                <a:ext uri="{FF2B5EF4-FFF2-40B4-BE49-F238E27FC236}">
                  <a16:creationId xmlns:a16="http://schemas.microsoft.com/office/drawing/2014/main" id="{F517EA65-8553-4AAD-A896-9C7DAB55C14B}"/>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41" name="円/楕円 7">
              <a:extLst>
                <a:ext uri="{FF2B5EF4-FFF2-40B4-BE49-F238E27FC236}">
                  <a16:creationId xmlns:a16="http://schemas.microsoft.com/office/drawing/2014/main" id="{2D2BCB89-FF92-473A-85DB-2100611B1997}"/>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2" name="円/楕円 280">
              <a:extLst>
                <a:ext uri="{FF2B5EF4-FFF2-40B4-BE49-F238E27FC236}">
                  <a16:creationId xmlns:a16="http://schemas.microsoft.com/office/drawing/2014/main" id="{9B4F1E68-6805-48E4-8D94-58A4178DA88A}"/>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3" name="円/楕円 281">
              <a:extLst>
                <a:ext uri="{FF2B5EF4-FFF2-40B4-BE49-F238E27FC236}">
                  <a16:creationId xmlns:a16="http://schemas.microsoft.com/office/drawing/2014/main" id="{87AFEE8C-AC7E-4EE3-8D17-741F3B6DD2C0}"/>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44" name="グループ化 243">
            <a:extLst>
              <a:ext uri="{FF2B5EF4-FFF2-40B4-BE49-F238E27FC236}">
                <a16:creationId xmlns:a16="http://schemas.microsoft.com/office/drawing/2014/main" id="{A47C2C72-0B95-4142-8957-CCDB4BE13A6E}"/>
              </a:ext>
            </a:extLst>
          </p:cNvPr>
          <p:cNvGrpSpPr/>
          <p:nvPr/>
        </p:nvGrpSpPr>
        <p:grpSpPr>
          <a:xfrm>
            <a:off x="4761274" y="5947532"/>
            <a:ext cx="139887" cy="109498"/>
            <a:chOff x="6333046" y="733504"/>
            <a:chExt cx="139887" cy="109498"/>
          </a:xfrm>
        </p:grpSpPr>
        <p:sp>
          <p:nvSpPr>
            <p:cNvPr id="245" name="円形吹き出し 2">
              <a:extLst>
                <a:ext uri="{FF2B5EF4-FFF2-40B4-BE49-F238E27FC236}">
                  <a16:creationId xmlns:a16="http://schemas.microsoft.com/office/drawing/2014/main" id="{C4DDB173-8AE6-4502-9224-CEB314EA3564}"/>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1" name="円/楕円 7">
              <a:extLst>
                <a:ext uri="{FF2B5EF4-FFF2-40B4-BE49-F238E27FC236}">
                  <a16:creationId xmlns:a16="http://schemas.microsoft.com/office/drawing/2014/main" id="{E1531C02-FBEC-4C0C-9810-B166ED0A75EE}"/>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2" name="円/楕円 280">
              <a:extLst>
                <a:ext uri="{FF2B5EF4-FFF2-40B4-BE49-F238E27FC236}">
                  <a16:creationId xmlns:a16="http://schemas.microsoft.com/office/drawing/2014/main" id="{7EAC7E90-91AD-4CE4-A50C-430685CFAD92}"/>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3" name="円/楕円 281">
              <a:extLst>
                <a:ext uri="{FF2B5EF4-FFF2-40B4-BE49-F238E27FC236}">
                  <a16:creationId xmlns:a16="http://schemas.microsoft.com/office/drawing/2014/main" id="{36A4EDB8-7A7E-4173-AA8B-931C7F912DFC}"/>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54" name="グループ化 253">
            <a:extLst>
              <a:ext uri="{FF2B5EF4-FFF2-40B4-BE49-F238E27FC236}">
                <a16:creationId xmlns:a16="http://schemas.microsoft.com/office/drawing/2014/main" id="{F5609EDC-A5F2-4C1E-8A1F-C914A326AD3D}"/>
              </a:ext>
            </a:extLst>
          </p:cNvPr>
          <p:cNvGrpSpPr/>
          <p:nvPr/>
        </p:nvGrpSpPr>
        <p:grpSpPr>
          <a:xfrm>
            <a:off x="6297821" y="6164596"/>
            <a:ext cx="139887" cy="109498"/>
            <a:chOff x="6333046" y="733504"/>
            <a:chExt cx="139887" cy="109498"/>
          </a:xfrm>
        </p:grpSpPr>
        <p:sp>
          <p:nvSpPr>
            <p:cNvPr id="255" name="円形吹き出し 2">
              <a:extLst>
                <a:ext uri="{FF2B5EF4-FFF2-40B4-BE49-F238E27FC236}">
                  <a16:creationId xmlns:a16="http://schemas.microsoft.com/office/drawing/2014/main" id="{B94960AC-356C-4AB7-B63E-A5D542182A9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F5017929-E12E-4E69-BB77-FD4846C84992}"/>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7" name="円/楕円 280">
              <a:extLst>
                <a:ext uri="{FF2B5EF4-FFF2-40B4-BE49-F238E27FC236}">
                  <a16:creationId xmlns:a16="http://schemas.microsoft.com/office/drawing/2014/main" id="{1381BE1D-155E-4330-8930-3DC7DAA639C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1">
              <a:extLst>
                <a:ext uri="{FF2B5EF4-FFF2-40B4-BE49-F238E27FC236}">
                  <a16:creationId xmlns:a16="http://schemas.microsoft.com/office/drawing/2014/main" id="{99C491CB-DB55-4B21-9ACA-9D7976193B4A}"/>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59" name="グループ化 258">
            <a:extLst>
              <a:ext uri="{FF2B5EF4-FFF2-40B4-BE49-F238E27FC236}">
                <a16:creationId xmlns:a16="http://schemas.microsoft.com/office/drawing/2014/main" id="{31230ED8-31DA-4EDA-A3EC-6B6375CC8978}"/>
              </a:ext>
            </a:extLst>
          </p:cNvPr>
          <p:cNvGrpSpPr/>
          <p:nvPr/>
        </p:nvGrpSpPr>
        <p:grpSpPr>
          <a:xfrm>
            <a:off x="6276837" y="7504423"/>
            <a:ext cx="139887" cy="109498"/>
            <a:chOff x="6333046" y="733504"/>
            <a:chExt cx="139887" cy="109498"/>
          </a:xfrm>
        </p:grpSpPr>
        <p:sp>
          <p:nvSpPr>
            <p:cNvPr id="260" name="円形吹き出し 2">
              <a:extLst>
                <a:ext uri="{FF2B5EF4-FFF2-40B4-BE49-F238E27FC236}">
                  <a16:creationId xmlns:a16="http://schemas.microsoft.com/office/drawing/2014/main" id="{45193802-3D65-4BDE-95C1-8A49082ACE2F}"/>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61" name="円/楕円 7">
              <a:extLst>
                <a:ext uri="{FF2B5EF4-FFF2-40B4-BE49-F238E27FC236}">
                  <a16:creationId xmlns:a16="http://schemas.microsoft.com/office/drawing/2014/main" id="{6130FEBE-A3A7-4854-86C3-ADC95C929BA7}"/>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2" name="円/楕円 280">
              <a:extLst>
                <a:ext uri="{FF2B5EF4-FFF2-40B4-BE49-F238E27FC236}">
                  <a16:creationId xmlns:a16="http://schemas.microsoft.com/office/drawing/2014/main" id="{718815EC-4FBF-49A8-BD0A-28CEF5A185ED}"/>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3" name="円/楕円 281">
              <a:extLst>
                <a:ext uri="{FF2B5EF4-FFF2-40B4-BE49-F238E27FC236}">
                  <a16:creationId xmlns:a16="http://schemas.microsoft.com/office/drawing/2014/main" id="{B190A3FF-D097-4410-B351-631833D05AE3}"/>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64" name="グループ化 263">
            <a:extLst>
              <a:ext uri="{FF2B5EF4-FFF2-40B4-BE49-F238E27FC236}">
                <a16:creationId xmlns:a16="http://schemas.microsoft.com/office/drawing/2014/main" id="{885DB67D-09EB-48AC-968E-BEE3F847AD5A}"/>
              </a:ext>
            </a:extLst>
          </p:cNvPr>
          <p:cNvGrpSpPr/>
          <p:nvPr/>
        </p:nvGrpSpPr>
        <p:grpSpPr>
          <a:xfrm>
            <a:off x="6267339" y="7760554"/>
            <a:ext cx="139887" cy="109498"/>
            <a:chOff x="6333046" y="733504"/>
            <a:chExt cx="139887" cy="109498"/>
          </a:xfrm>
        </p:grpSpPr>
        <p:sp>
          <p:nvSpPr>
            <p:cNvPr id="265" name="円形吹き出し 2">
              <a:extLst>
                <a:ext uri="{FF2B5EF4-FFF2-40B4-BE49-F238E27FC236}">
                  <a16:creationId xmlns:a16="http://schemas.microsoft.com/office/drawing/2014/main" id="{17FB992D-674F-4CEE-961E-66196A3011AC}"/>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66" name="円/楕円 7">
              <a:extLst>
                <a:ext uri="{FF2B5EF4-FFF2-40B4-BE49-F238E27FC236}">
                  <a16:creationId xmlns:a16="http://schemas.microsoft.com/office/drawing/2014/main" id="{23BE817B-8757-46EA-A006-4A7A923C8692}"/>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7" name="円/楕円 280">
              <a:extLst>
                <a:ext uri="{FF2B5EF4-FFF2-40B4-BE49-F238E27FC236}">
                  <a16:creationId xmlns:a16="http://schemas.microsoft.com/office/drawing/2014/main" id="{07391FAD-34C4-4AB8-B361-A86336596C8D}"/>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8" name="円/楕円 281">
              <a:extLst>
                <a:ext uri="{FF2B5EF4-FFF2-40B4-BE49-F238E27FC236}">
                  <a16:creationId xmlns:a16="http://schemas.microsoft.com/office/drawing/2014/main" id="{88D65C79-1645-43CC-943E-150BE68FA45B}"/>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 name="テキスト ボックス 1">
            <a:extLst>
              <a:ext uri="{FF2B5EF4-FFF2-40B4-BE49-F238E27FC236}">
                <a16:creationId xmlns:a16="http://schemas.microsoft.com/office/drawing/2014/main" id="{1C114B4F-07D6-4708-9EFC-3B52E4C596E0}"/>
              </a:ext>
            </a:extLst>
          </p:cNvPr>
          <p:cNvSpPr txBox="1"/>
          <p:nvPr/>
        </p:nvSpPr>
        <p:spPr>
          <a:xfrm>
            <a:off x="4974889" y="5890664"/>
            <a:ext cx="1915448" cy="215444"/>
          </a:xfrm>
          <a:prstGeom prst="rect">
            <a:avLst/>
          </a:prstGeom>
          <a:noFill/>
        </p:spPr>
        <p:txBody>
          <a:bodyPr wrap="square" rtlCol="0">
            <a:spAutoFit/>
          </a:bodyPr>
          <a:lstStyle/>
          <a:p>
            <a:r>
              <a:rPr kumimoji="1" lang="ja-JP" altLang="en-US" sz="800" dirty="0"/>
              <a:t>おうち相談 ／レンタルサロン</a:t>
            </a:r>
            <a:r>
              <a:rPr kumimoji="1" lang="en-US" altLang="ja-JP" sz="800" dirty="0"/>
              <a:t>/AM</a:t>
            </a:r>
            <a:r>
              <a:rPr kumimoji="1" lang="ja-JP" altLang="en-US" sz="800" dirty="0"/>
              <a:t>のみ）</a:t>
            </a:r>
          </a:p>
        </p:txBody>
      </p:sp>
      <p:sp>
        <p:nvSpPr>
          <p:cNvPr id="249" name="テキスト ボックス 248">
            <a:extLst>
              <a:ext uri="{FF2B5EF4-FFF2-40B4-BE49-F238E27FC236}">
                <a16:creationId xmlns:a16="http://schemas.microsoft.com/office/drawing/2014/main" id="{1AAE8180-E9FC-43A9-ACDB-655C07943B67}"/>
              </a:ext>
            </a:extLst>
          </p:cNvPr>
          <p:cNvSpPr txBox="1"/>
          <p:nvPr/>
        </p:nvSpPr>
        <p:spPr>
          <a:xfrm>
            <a:off x="6343719" y="4557342"/>
            <a:ext cx="573387" cy="215444"/>
          </a:xfrm>
          <a:prstGeom prst="rect">
            <a:avLst/>
          </a:prstGeom>
          <a:noFill/>
        </p:spPr>
        <p:txBody>
          <a:bodyPr wrap="square" rtlCol="0">
            <a:spAutoFit/>
          </a:bodyPr>
          <a:lstStyle/>
          <a:p>
            <a:r>
              <a:rPr kumimoji="1" lang="en-US" altLang="ja-JP" sz="800" dirty="0"/>
              <a:t>PM</a:t>
            </a:r>
            <a:r>
              <a:rPr kumimoji="1" lang="ja-JP" altLang="en-US" sz="800" dirty="0"/>
              <a:t>のみ</a:t>
            </a:r>
          </a:p>
        </p:txBody>
      </p:sp>
      <p:sp>
        <p:nvSpPr>
          <p:cNvPr id="6" name="テキスト ボックス 5">
            <a:extLst>
              <a:ext uri="{FF2B5EF4-FFF2-40B4-BE49-F238E27FC236}">
                <a16:creationId xmlns:a16="http://schemas.microsoft.com/office/drawing/2014/main" id="{302F3658-C0CA-4F63-9423-726953954CCF}"/>
              </a:ext>
            </a:extLst>
          </p:cNvPr>
          <p:cNvSpPr txBox="1"/>
          <p:nvPr/>
        </p:nvSpPr>
        <p:spPr>
          <a:xfrm>
            <a:off x="6138417" y="3167269"/>
            <a:ext cx="632725" cy="215444"/>
          </a:xfrm>
          <a:prstGeom prst="rect">
            <a:avLst/>
          </a:prstGeom>
          <a:noFill/>
        </p:spPr>
        <p:txBody>
          <a:bodyPr wrap="square" rtlCol="0">
            <a:spAutoFit/>
          </a:bodyPr>
          <a:lstStyle/>
          <a:p>
            <a:r>
              <a:rPr kumimoji="1" lang="ja-JP" altLang="en-US" sz="800" dirty="0"/>
              <a:t>予約済</a:t>
            </a:r>
          </a:p>
        </p:txBody>
      </p:sp>
      <p:sp>
        <p:nvSpPr>
          <p:cNvPr id="278" name="テキスト ボックス 277">
            <a:extLst>
              <a:ext uri="{FF2B5EF4-FFF2-40B4-BE49-F238E27FC236}">
                <a16:creationId xmlns:a16="http://schemas.microsoft.com/office/drawing/2014/main" id="{0F3E3697-AC0D-410C-AC7B-F27201D66002}"/>
              </a:ext>
            </a:extLst>
          </p:cNvPr>
          <p:cNvSpPr txBox="1"/>
          <p:nvPr/>
        </p:nvSpPr>
        <p:spPr>
          <a:xfrm>
            <a:off x="4894491" y="2720971"/>
            <a:ext cx="2103751" cy="215444"/>
          </a:xfrm>
          <a:prstGeom prst="rect">
            <a:avLst/>
          </a:prstGeom>
          <a:noFill/>
        </p:spPr>
        <p:txBody>
          <a:bodyPr wrap="square" rtlCol="0">
            <a:spAutoFit/>
          </a:bodyPr>
          <a:lstStyle/>
          <a:p>
            <a:r>
              <a:rPr kumimoji="1" lang="ja-JP" altLang="en-US" sz="800" dirty="0"/>
              <a:t>おうち相談／レンタルサロン（</a:t>
            </a:r>
            <a:r>
              <a:rPr kumimoji="1" lang="en-US" altLang="ja-JP" sz="800" dirty="0"/>
              <a:t>PM</a:t>
            </a:r>
            <a:r>
              <a:rPr kumimoji="1" lang="ja-JP" altLang="en-US" sz="800" dirty="0"/>
              <a:t> 予約済）</a:t>
            </a:r>
          </a:p>
        </p:txBody>
      </p:sp>
      <p:grpSp>
        <p:nvGrpSpPr>
          <p:cNvPr id="309" name="グループ化 308">
            <a:extLst>
              <a:ext uri="{FF2B5EF4-FFF2-40B4-BE49-F238E27FC236}">
                <a16:creationId xmlns:a16="http://schemas.microsoft.com/office/drawing/2014/main" id="{8AE4D8F3-2640-4A2F-8CFC-791B686876A4}"/>
              </a:ext>
            </a:extLst>
          </p:cNvPr>
          <p:cNvGrpSpPr/>
          <p:nvPr/>
        </p:nvGrpSpPr>
        <p:grpSpPr>
          <a:xfrm>
            <a:off x="6095541" y="4841392"/>
            <a:ext cx="139887" cy="109498"/>
            <a:chOff x="6333046" y="733504"/>
            <a:chExt cx="139887" cy="109498"/>
          </a:xfrm>
        </p:grpSpPr>
        <p:sp>
          <p:nvSpPr>
            <p:cNvPr id="310" name="円形吹き出し 2">
              <a:extLst>
                <a:ext uri="{FF2B5EF4-FFF2-40B4-BE49-F238E27FC236}">
                  <a16:creationId xmlns:a16="http://schemas.microsoft.com/office/drawing/2014/main" id="{31715D6A-B17C-40F5-B7E6-E15B5E6BCAA1}"/>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311" name="円/楕円 7">
              <a:extLst>
                <a:ext uri="{FF2B5EF4-FFF2-40B4-BE49-F238E27FC236}">
                  <a16:creationId xmlns:a16="http://schemas.microsoft.com/office/drawing/2014/main" id="{D16725E4-A275-4BEA-A5C9-63A1A2569886}"/>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12" name="円/楕円 280">
              <a:extLst>
                <a:ext uri="{FF2B5EF4-FFF2-40B4-BE49-F238E27FC236}">
                  <a16:creationId xmlns:a16="http://schemas.microsoft.com/office/drawing/2014/main" id="{B15905D1-19BC-41B8-9FD8-937886FC9F32}"/>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13" name="円/楕円 281">
              <a:extLst>
                <a:ext uri="{FF2B5EF4-FFF2-40B4-BE49-F238E27FC236}">
                  <a16:creationId xmlns:a16="http://schemas.microsoft.com/office/drawing/2014/main" id="{A7F98BC8-2F5C-445E-96AC-BA06598EC559}"/>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5" name="テキスト ボックス 24">
            <a:extLst>
              <a:ext uri="{FF2B5EF4-FFF2-40B4-BE49-F238E27FC236}">
                <a16:creationId xmlns:a16="http://schemas.microsoft.com/office/drawing/2014/main" id="{607A7688-7A70-4A92-9347-929829D0A691}"/>
              </a:ext>
            </a:extLst>
          </p:cNvPr>
          <p:cNvSpPr txBox="1"/>
          <p:nvPr/>
        </p:nvSpPr>
        <p:spPr>
          <a:xfrm>
            <a:off x="6353344" y="4786003"/>
            <a:ext cx="546343" cy="215444"/>
          </a:xfrm>
          <a:prstGeom prst="rect">
            <a:avLst/>
          </a:prstGeom>
          <a:noFill/>
        </p:spPr>
        <p:txBody>
          <a:bodyPr wrap="square" rtlCol="0">
            <a:spAutoFit/>
          </a:bodyPr>
          <a:lstStyle/>
          <a:p>
            <a:r>
              <a:rPr kumimoji="1" lang="ja-JP" altLang="en-US" sz="800" dirty="0"/>
              <a:t>予約済</a:t>
            </a:r>
          </a:p>
        </p:txBody>
      </p:sp>
      <p:sp>
        <p:nvSpPr>
          <p:cNvPr id="28" name="テキスト ボックス 27">
            <a:extLst>
              <a:ext uri="{FF2B5EF4-FFF2-40B4-BE49-F238E27FC236}">
                <a16:creationId xmlns:a16="http://schemas.microsoft.com/office/drawing/2014/main" id="{A415AC07-E0E0-4B74-A205-07C52B1D3EA7}"/>
              </a:ext>
            </a:extLst>
          </p:cNvPr>
          <p:cNvSpPr txBox="1"/>
          <p:nvPr/>
        </p:nvSpPr>
        <p:spPr>
          <a:xfrm>
            <a:off x="6474945" y="7480305"/>
            <a:ext cx="558214" cy="215444"/>
          </a:xfrm>
          <a:prstGeom prst="rect">
            <a:avLst/>
          </a:prstGeom>
          <a:noFill/>
        </p:spPr>
        <p:txBody>
          <a:bodyPr wrap="square" rtlCol="0">
            <a:spAutoFit/>
          </a:bodyPr>
          <a:lstStyle/>
          <a:p>
            <a:r>
              <a:rPr kumimoji="1" lang="en-US" altLang="ja-JP" sz="800" dirty="0"/>
              <a:t>PM</a:t>
            </a:r>
            <a:r>
              <a:rPr kumimoji="1" lang="ja-JP" altLang="en-US" sz="800" dirty="0"/>
              <a:t>のみ</a:t>
            </a:r>
          </a:p>
        </p:txBody>
      </p:sp>
      <p:sp>
        <p:nvSpPr>
          <p:cNvPr id="314" name="テキスト ボックス 313">
            <a:extLst>
              <a:ext uri="{FF2B5EF4-FFF2-40B4-BE49-F238E27FC236}">
                <a16:creationId xmlns:a16="http://schemas.microsoft.com/office/drawing/2014/main" id="{1621D9CE-D8F4-4F6F-8D4A-05DFBC7ABC03}"/>
              </a:ext>
            </a:extLst>
          </p:cNvPr>
          <p:cNvSpPr txBox="1"/>
          <p:nvPr/>
        </p:nvSpPr>
        <p:spPr>
          <a:xfrm>
            <a:off x="6485394" y="7695749"/>
            <a:ext cx="558214" cy="215444"/>
          </a:xfrm>
          <a:prstGeom prst="rect">
            <a:avLst/>
          </a:prstGeom>
          <a:noFill/>
        </p:spPr>
        <p:txBody>
          <a:bodyPr wrap="square" rtlCol="0">
            <a:spAutoFit/>
          </a:bodyPr>
          <a:lstStyle/>
          <a:p>
            <a:r>
              <a:rPr kumimoji="1" lang="en-US" altLang="ja-JP" sz="800" dirty="0"/>
              <a:t>PM</a:t>
            </a:r>
            <a:r>
              <a:rPr kumimoji="1" lang="ja-JP" altLang="en-US" sz="800" dirty="0"/>
              <a:t>のみ</a:t>
            </a:r>
          </a:p>
        </p:txBody>
      </p:sp>
      <p:sp>
        <p:nvSpPr>
          <p:cNvPr id="315" name="テキスト ボックス 314">
            <a:extLst>
              <a:ext uri="{FF2B5EF4-FFF2-40B4-BE49-F238E27FC236}">
                <a16:creationId xmlns:a16="http://schemas.microsoft.com/office/drawing/2014/main" id="{05479D8D-1C2B-42C1-960F-42DE31E681D0}"/>
              </a:ext>
            </a:extLst>
          </p:cNvPr>
          <p:cNvSpPr txBox="1"/>
          <p:nvPr/>
        </p:nvSpPr>
        <p:spPr>
          <a:xfrm>
            <a:off x="6415143" y="6130810"/>
            <a:ext cx="558214" cy="215444"/>
          </a:xfrm>
          <a:prstGeom prst="rect">
            <a:avLst/>
          </a:prstGeom>
          <a:noFill/>
        </p:spPr>
        <p:txBody>
          <a:bodyPr wrap="square" rtlCol="0">
            <a:spAutoFit/>
          </a:bodyPr>
          <a:lstStyle/>
          <a:p>
            <a:r>
              <a:rPr lang="ja-JP" altLang="en-US" sz="800" dirty="0"/>
              <a:t>予約済</a:t>
            </a:r>
            <a:endParaRPr kumimoji="1" lang="ja-JP" alt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83125" y="-44947"/>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9131"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3859492560"/>
              </p:ext>
            </p:extLst>
          </p:nvPr>
        </p:nvGraphicFramePr>
        <p:xfrm>
          <a:off x="3950804" y="527060"/>
          <a:ext cx="3288539" cy="7254420"/>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54181">
                  <a:extLst>
                    <a:ext uri="{9D8B030D-6E8A-4147-A177-3AD203B41FA5}">
                      <a16:colId xmlns:a16="http://schemas.microsoft.com/office/drawing/2014/main" val="20001"/>
                    </a:ext>
                  </a:extLst>
                </a:gridCol>
                <a:gridCol w="2677617">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おうち相談・レンタルサロン</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782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おうち相談・レンタルサロン</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おうち相談・レンタルサロン ＡＭのみ</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p>
                      <a:r>
                        <a:rPr kumimoji="1" lang="ja-JP" altLang="en-US" sz="800" dirty="0">
                          <a:latin typeface="+mn-ea"/>
                          <a:ea typeface="+mn-ea"/>
                        </a:rPr>
                        <a:t>        おうち相談・レンタルサロン</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606927457"/>
                  </a:ext>
                </a:extLst>
              </a:tr>
              <a:tr h="22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2461768563"/>
                  </a:ext>
                </a:extLst>
              </a:tr>
            </a:tbl>
          </a:graphicData>
        </a:graphic>
      </p:graphicFrame>
      <p:sp>
        <p:nvSpPr>
          <p:cNvPr id="20" name="正方形/長方形 19"/>
          <p:cNvSpPr/>
          <p:nvPr/>
        </p:nvSpPr>
        <p:spPr>
          <a:xfrm>
            <a:off x="3947868" y="112536"/>
            <a:ext cx="3306675" cy="641637"/>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64413"/>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9</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81993"/>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302595"/>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283516"/>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430453"/>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04706"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075601" y="4677662"/>
            <a:ext cx="1648285"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プチマッサージと美白効果を意識した、クレイパックをします。</a:t>
            </a:r>
          </a:p>
        </p:txBody>
      </p:sp>
      <p:sp>
        <p:nvSpPr>
          <p:cNvPr id="79" name="テキスト ボックス 78"/>
          <p:cNvSpPr txBox="1"/>
          <p:nvPr/>
        </p:nvSpPr>
        <p:spPr>
          <a:xfrm>
            <a:off x="1962247" y="4979827"/>
            <a:ext cx="1900440"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13</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30-15</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\2000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480707"/>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100024"/>
            <a:ext cx="141482" cy="156793"/>
          </a:xfrm>
          <a:prstGeom prst="rect">
            <a:avLst/>
          </a:prstGeom>
        </p:spPr>
      </p:pic>
      <p:sp>
        <p:nvSpPr>
          <p:cNvPr id="286" name="テキスト ボックス 285"/>
          <p:cNvSpPr txBox="1"/>
          <p:nvPr/>
        </p:nvSpPr>
        <p:spPr>
          <a:xfrm>
            <a:off x="201724" y="4280493"/>
            <a:ext cx="1853446" cy="33855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重ね煮教室 秋</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 乾物を手軽に取り入れる</a:t>
            </a:r>
          </a:p>
        </p:txBody>
      </p:sp>
      <p:sp>
        <p:nvSpPr>
          <p:cNvPr id="287" name="テキスト ボックス 286"/>
          <p:cNvSpPr txBox="1"/>
          <p:nvPr/>
        </p:nvSpPr>
        <p:spPr>
          <a:xfrm>
            <a:off x="245701" y="4508646"/>
            <a:ext cx="1743874" cy="584775"/>
          </a:xfrm>
          <a:prstGeom prst="rect">
            <a:avLst/>
          </a:prstGeom>
          <a:noFill/>
        </p:spPr>
        <p:txBody>
          <a:bodyPr wrap="square" rtlCol="0">
            <a:spAutoFit/>
          </a:bodyPr>
          <a:lstStyle>
            <a:defPPr>
              <a:defRPr lang="ja-JP"/>
            </a:defPPr>
            <a:lvl1pPr>
              <a:defRPr sz="800"/>
            </a:lvl1pPr>
          </a:lstStyle>
          <a:p>
            <a:r>
              <a:rPr lang="ja-JP" altLang="en-US" dirty="0"/>
              <a:t>旬を丸ごといただく事で、季節に合った体作りをお手伝い</a:t>
            </a:r>
          </a:p>
          <a:p>
            <a:r>
              <a:rPr lang="ja-JP" altLang="en-US" dirty="0"/>
              <a:t>（夏仕様・冬仕様の体）腸内細菌を元気にするお料理をいただきます。</a:t>
            </a:r>
          </a:p>
        </p:txBody>
      </p:sp>
      <p:sp>
        <p:nvSpPr>
          <p:cNvPr id="288" name="テキスト ボックス 287"/>
          <p:cNvSpPr txBox="1"/>
          <p:nvPr/>
        </p:nvSpPr>
        <p:spPr>
          <a:xfrm>
            <a:off x="241162" y="5047218"/>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10:30-12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4750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28222" y="6054573"/>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731061"/>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556065"/>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1910525" y="4298545"/>
            <a:ext cx="1934329" cy="33855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クレイ講座 </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秋のお肌作りタイムです。</a:t>
            </a:r>
          </a:p>
        </p:txBody>
      </p:sp>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78" y="5405754"/>
            <a:ext cx="1470819" cy="110266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1"/>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32046" y="1758498"/>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76680" y="6620548"/>
            <a:ext cx="1777092"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絵本講座 秋の絵本</a:t>
            </a: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0036" y="7209465"/>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832279" y="6069961"/>
            <a:ext cx="192867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重ね煮教室 秋 乾物を手軽に取り入れる</a:t>
            </a:r>
          </a:p>
        </p:txBody>
      </p:sp>
      <p:sp>
        <p:nvSpPr>
          <p:cNvPr id="255" name="テキスト ボックス 254">
            <a:extLst>
              <a:ext uri="{FF2B5EF4-FFF2-40B4-BE49-F238E27FC236}">
                <a16:creationId xmlns:a16="http://schemas.microsoft.com/office/drawing/2014/main" id="{5C4FF042-6BBF-4EBE-BE1E-4B77B1DA2002}"/>
              </a:ext>
            </a:extLst>
          </p:cNvPr>
          <p:cNvSpPr txBox="1"/>
          <p:nvPr/>
        </p:nvSpPr>
        <p:spPr>
          <a:xfrm>
            <a:off x="4813922" y="6299361"/>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r>
              <a:rPr lang="ja-JP" altLang="en-US" sz="800" spc="100" dirty="0">
                <a:latin typeface="Yu Gothic UI" panose="020B0500000000000000" pitchFamily="50" charset="-128"/>
                <a:ea typeface="Yu Gothic UI" panose="020B0500000000000000" pitchFamily="50" charset="-128"/>
              </a:rPr>
              <a:t>・</a:t>
            </a:r>
            <a:r>
              <a:rPr lang="en-US" altLang="ja-JP" sz="800" spc="100" dirty="0">
                <a:latin typeface="Yu Gothic UI" panose="020B0500000000000000" pitchFamily="50" charset="-128"/>
                <a:ea typeface="Yu Gothic UI" panose="020B0500000000000000" pitchFamily="50" charset="-128"/>
              </a:rPr>
              <a:t>PM</a:t>
            </a:r>
          </a:p>
        </p:txBody>
      </p:sp>
      <p:sp>
        <p:nvSpPr>
          <p:cNvPr id="257" name="テキスト ボックス 256">
            <a:extLst>
              <a:ext uri="{FF2B5EF4-FFF2-40B4-BE49-F238E27FC236}">
                <a16:creationId xmlns:a16="http://schemas.microsoft.com/office/drawing/2014/main" id="{98A34313-4818-4583-8D53-7E9A846BF458}"/>
              </a:ext>
            </a:extLst>
          </p:cNvPr>
          <p:cNvSpPr txBox="1"/>
          <p:nvPr/>
        </p:nvSpPr>
        <p:spPr>
          <a:xfrm>
            <a:off x="4607067" y="2937832"/>
            <a:ext cx="138389"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38" name="テキスト ボックス 237">
            <a:extLst>
              <a:ext uri="{FF2B5EF4-FFF2-40B4-BE49-F238E27FC236}">
                <a16:creationId xmlns:a16="http://schemas.microsoft.com/office/drawing/2014/main" id="{B6BA51A1-8384-4FBA-AB5F-36E8BBBA91C6}"/>
              </a:ext>
            </a:extLst>
          </p:cNvPr>
          <p:cNvSpPr txBox="1"/>
          <p:nvPr/>
        </p:nvSpPr>
        <p:spPr>
          <a:xfrm>
            <a:off x="2155180" y="6783841"/>
            <a:ext cx="1584057"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季節の絵本をご紹介。</a:t>
            </a:r>
            <a:r>
              <a:rPr lang="ja-JP" altLang="en-US" dirty="0"/>
              <a:t>絵本を通して日本の四季のすばらしさを</a:t>
            </a:r>
            <a:br>
              <a:rPr lang="ja-JP" altLang="en-US" dirty="0"/>
            </a:br>
            <a:r>
              <a:rPr lang="ja-JP" altLang="en-US" dirty="0"/>
              <a:t>感じていただけたらと思います。</a:t>
            </a:r>
            <a:endParaRPr lang="en-US" altLang="ja-JP" dirty="0">
              <a:solidFill>
                <a:prstClr val="black"/>
              </a:solidFill>
              <a:latin typeface="Calibri" panose="020F0502020204030204"/>
              <a:ea typeface="ＭＳ Ｐゴシック" panose="020B0600070205080204" pitchFamily="50" charset="-128"/>
            </a:endParaRPr>
          </a:p>
        </p:txBody>
      </p:sp>
      <p:sp>
        <p:nvSpPr>
          <p:cNvPr id="242" name="テキスト ボックス 241">
            <a:extLst>
              <a:ext uri="{FF2B5EF4-FFF2-40B4-BE49-F238E27FC236}">
                <a16:creationId xmlns:a16="http://schemas.microsoft.com/office/drawing/2014/main" id="{9648FB06-A876-4114-B8EF-F635A599F3A1}"/>
              </a:ext>
            </a:extLst>
          </p:cNvPr>
          <p:cNvSpPr txBox="1"/>
          <p:nvPr/>
        </p:nvSpPr>
        <p:spPr>
          <a:xfrm>
            <a:off x="4773446" y="1788890"/>
            <a:ext cx="234809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絵本講座テーマは秋の絵本 </a:t>
            </a:r>
          </a:p>
        </p:txBody>
      </p:sp>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4" name="テキスト ボックス 213">
            <a:extLst>
              <a:ext uri="{FF2B5EF4-FFF2-40B4-BE49-F238E27FC236}">
                <a16:creationId xmlns:a16="http://schemas.microsoft.com/office/drawing/2014/main" id="{93686E3B-2147-49BF-A1D1-609EFDECEB9D}"/>
              </a:ext>
            </a:extLst>
          </p:cNvPr>
          <p:cNvSpPr txBox="1"/>
          <p:nvPr/>
        </p:nvSpPr>
        <p:spPr>
          <a:xfrm>
            <a:off x="4607067" y="3581265"/>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5" name="テキスト ボックス 214">
            <a:extLst>
              <a:ext uri="{FF2B5EF4-FFF2-40B4-BE49-F238E27FC236}">
                <a16:creationId xmlns:a16="http://schemas.microsoft.com/office/drawing/2014/main" id="{29E857A5-A53F-49C2-9667-31C2FEE25867}"/>
              </a:ext>
            </a:extLst>
          </p:cNvPr>
          <p:cNvSpPr txBox="1"/>
          <p:nvPr/>
        </p:nvSpPr>
        <p:spPr>
          <a:xfrm>
            <a:off x="4821402" y="3581265"/>
            <a:ext cx="58409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クレイ講座 </a:t>
            </a:r>
          </a:p>
        </p:txBody>
      </p:sp>
      <p:pic>
        <p:nvPicPr>
          <p:cNvPr id="27" name="図 26" descr="室内, 本 が含まれている画像&#10;&#10;自動的に生成された説明">
            <a:extLst>
              <a:ext uri="{FF2B5EF4-FFF2-40B4-BE49-F238E27FC236}">
                <a16:creationId xmlns:a16="http://schemas.microsoft.com/office/drawing/2014/main" id="{53599B07-1A49-402C-A7AE-8FDFAB32B3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5756" y="5398691"/>
            <a:ext cx="1220414" cy="1232021"/>
          </a:xfrm>
          <a:prstGeom prst="rect">
            <a:avLst/>
          </a:prstGeom>
        </p:spPr>
      </p:pic>
      <p:pic>
        <p:nvPicPr>
          <p:cNvPr id="30" name="図 29" descr="室内, 壁, ボトル, 床 が含まれている画像&#10;&#10;自動的に生成された説明">
            <a:extLst>
              <a:ext uri="{FF2B5EF4-FFF2-40B4-BE49-F238E27FC236}">
                <a16:creationId xmlns:a16="http://schemas.microsoft.com/office/drawing/2014/main" id="{BB5A1E19-35E2-4FD2-993F-CE6A2A163EA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48997" y="3206518"/>
            <a:ext cx="1590240" cy="1056847"/>
          </a:xfrm>
          <a:prstGeom prst="rect">
            <a:avLst/>
          </a:prstGeom>
        </p:spPr>
      </p:pic>
      <p:sp>
        <p:nvSpPr>
          <p:cNvPr id="76" name="テキスト ボックス 75"/>
          <p:cNvSpPr txBox="1"/>
          <p:nvPr/>
        </p:nvSpPr>
        <p:spPr>
          <a:xfrm>
            <a:off x="2094399" y="3114643"/>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39" name="図 38" descr="食べ物, 皿, ボウル, テーブル が含まれている画像&#10;&#10;自動的に生成された説明">
            <a:extLst>
              <a:ext uri="{FF2B5EF4-FFF2-40B4-BE49-F238E27FC236}">
                <a16:creationId xmlns:a16="http://schemas.microsoft.com/office/drawing/2014/main" id="{E3119260-7445-49B3-AE20-5B165BB1E4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2961" y="3171246"/>
            <a:ext cx="1506844" cy="1128563"/>
          </a:xfrm>
          <a:prstGeom prst="rect">
            <a:avLst/>
          </a:prstGeom>
        </p:spPr>
      </p:pic>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4" name="テキスト ボックス 223">
            <a:extLst>
              <a:ext uri="{FF2B5EF4-FFF2-40B4-BE49-F238E27FC236}">
                <a16:creationId xmlns:a16="http://schemas.microsoft.com/office/drawing/2014/main" id="{D56A579E-998F-47A7-8B71-6CE36721CEFC}"/>
              </a:ext>
            </a:extLst>
          </p:cNvPr>
          <p:cNvSpPr txBox="1"/>
          <p:nvPr/>
        </p:nvSpPr>
        <p:spPr>
          <a:xfrm>
            <a:off x="4637657" y="6271625"/>
            <a:ext cx="138389"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5" name="テキスト ボックス 224">
            <a:extLst>
              <a:ext uri="{FF2B5EF4-FFF2-40B4-BE49-F238E27FC236}">
                <a16:creationId xmlns:a16="http://schemas.microsoft.com/office/drawing/2014/main" id="{D70CE097-9220-46D7-B0EB-22710021A676}"/>
              </a:ext>
            </a:extLst>
          </p:cNvPr>
          <p:cNvSpPr txBox="1"/>
          <p:nvPr/>
        </p:nvSpPr>
        <p:spPr>
          <a:xfrm>
            <a:off x="4761786" y="2971018"/>
            <a:ext cx="1647198"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p:txBody>
      </p:sp>
      <p:sp>
        <p:nvSpPr>
          <p:cNvPr id="227" name="円形吹き出し 2">
            <a:extLst>
              <a:ext uri="{FF2B5EF4-FFF2-40B4-BE49-F238E27FC236}">
                <a16:creationId xmlns:a16="http://schemas.microsoft.com/office/drawing/2014/main" id="{D7DE3303-BB50-4722-805C-8273C358BE6A}"/>
              </a:ext>
            </a:extLst>
          </p:cNvPr>
          <p:cNvSpPr/>
          <p:nvPr/>
        </p:nvSpPr>
        <p:spPr bwMode="auto">
          <a:xfrm>
            <a:off x="4626564" y="1970048"/>
            <a:ext cx="156510" cy="182762"/>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06" name="円形吹き出し 2">
            <a:extLst>
              <a:ext uri="{FF2B5EF4-FFF2-40B4-BE49-F238E27FC236}">
                <a16:creationId xmlns:a16="http://schemas.microsoft.com/office/drawing/2014/main" id="{63A03FAB-BE18-4791-967D-9285155CE661}"/>
              </a:ext>
            </a:extLst>
          </p:cNvPr>
          <p:cNvSpPr/>
          <p:nvPr/>
        </p:nvSpPr>
        <p:spPr bwMode="auto">
          <a:xfrm>
            <a:off x="4616589" y="2651168"/>
            <a:ext cx="156510" cy="182762"/>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07" name="円形吹き出し 2">
            <a:extLst>
              <a:ext uri="{FF2B5EF4-FFF2-40B4-BE49-F238E27FC236}">
                <a16:creationId xmlns:a16="http://schemas.microsoft.com/office/drawing/2014/main" id="{8848E4F1-3CBE-4A7E-A2A9-55AE2C8C390A}"/>
              </a:ext>
            </a:extLst>
          </p:cNvPr>
          <p:cNvSpPr/>
          <p:nvPr/>
        </p:nvSpPr>
        <p:spPr bwMode="auto">
          <a:xfrm>
            <a:off x="5372757" y="3550650"/>
            <a:ext cx="156510" cy="182762"/>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16" name="円形吹き出し 2">
            <a:extLst>
              <a:ext uri="{FF2B5EF4-FFF2-40B4-BE49-F238E27FC236}">
                <a16:creationId xmlns:a16="http://schemas.microsoft.com/office/drawing/2014/main" id="{D9DC77FB-748D-46CD-8C79-C1092747A71D}"/>
              </a:ext>
            </a:extLst>
          </p:cNvPr>
          <p:cNvSpPr/>
          <p:nvPr/>
        </p:nvSpPr>
        <p:spPr bwMode="auto">
          <a:xfrm>
            <a:off x="4661583" y="7355655"/>
            <a:ext cx="156510" cy="182762"/>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428815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83125" y="-44947"/>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9131"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1957561423"/>
              </p:ext>
            </p:extLst>
          </p:nvPr>
        </p:nvGraphicFramePr>
        <p:xfrm>
          <a:off x="3950804" y="527060"/>
          <a:ext cx="3288539" cy="7184251"/>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54181">
                  <a:extLst>
                    <a:ext uri="{9D8B030D-6E8A-4147-A177-3AD203B41FA5}">
                      <a16:colId xmlns:a16="http://schemas.microsoft.com/office/drawing/2014/main" val="20001"/>
                    </a:ext>
                  </a:extLst>
                </a:gridCol>
                <a:gridCol w="2677617">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692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800" dirty="0">
                          <a:solidFill>
                            <a:schemeClr val="accent2">
                              <a:lumMod val="50000"/>
                            </a:schemeClr>
                          </a:solidFill>
                          <a:latin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782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606927457"/>
                  </a:ext>
                </a:extLst>
              </a:tr>
              <a:tr h="22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31</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2461768563"/>
                  </a:ext>
                </a:extLst>
              </a:tr>
            </a:tbl>
          </a:graphicData>
        </a:graphic>
      </p:graphicFrame>
      <p:sp>
        <p:nvSpPr>
          <p:cNvPr id="20" name="正方形/長方形 19"/>
          <p:cNvSpPr/>
          <p:nvPr/>
        </p:nvSpPr>
        <p:spPr>
          <a:xfrm>
            <a:off x="3947868" y="112536"/>
            <a:ext cx="3306675" cy="641637"/>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64413"/>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10</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81993"/>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302595"/>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283516"/>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430453"/>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04706"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093305" y="4456029"/>
            <a:ext cx="1687326" cy="58477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en-US" altLang="ja-JP" dirty="0">
                <a:solidFill>
                  <a:prstClr val="black"/>
                </a:solidFill>
                <a:latin typeface="Calibri" panose="020F0502020204030204"/>
                <a:ea typeface="ＭＳ Ｐゴシック" panose="020B0600070205080204" pitchFamily="50" charset="-128"/>
              </a:rPr>
              <a:t>10</a:t>
            </a:r>
            <a:r>
              <a:rPr lang="ja-JP" altLang="en-US" dirty="0">
                <a:solidFill>
                  <a:prstClr val="black"/>
                </a:solidFill>
                <a:latin typeface="Calibri" panose="020F0502020204030204"/>
                <a:ea typeface="ＭＳ Ｐゴシック" panose="020B0600070205080204" pitchFamily="50" charset="-128"/>
              </a:rPr>
              <a:t>月は毎年大人気！</a:t>
            </a:r>
          </a:p>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プリザーブドあじさいを使ったリース作りをいたします。</a:t>
            </a:r>
          </a:p>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秋にぴったりな色合いのリースです。</a:t>
            </a:r>
          </a:p>
        </p:txBody>
      </p:sp>
      <p:sp>
        <p:nvSpPr>
          <p:cNvPr id="79" name="テキスト ボックス 78"/>
          <p:cNvSpPr txBox="1"/>
          <p:nvPr/>
        </p:nvSpPr>
        <p:spPr>
          <a:xfrm>
            <a:off x="1962247" y="4979827"/>
            <a:ext cx="1900440"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480707"/>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100024"/>
            <a:ext cx="141482" cy="156793"/>
          </a:xfrm>
          <a:prstGeom prst="rect">
            <a:avLst/>
          </a:prstGeom>
        </p:spPr>
      </p:pic>
      <p:sp>
        <p:nvSpPr>
          <p:cNvPr id="286" name="テキスト ボックス 285"/>
          <p:cNvSpPr txBox="1"/>
          <p:nvPr/>
        </p:nvSpPr>
        <p:spPr>
          <a:xfrm>
            <a:off x="201724" y="4280493"/>
            <a:ext cx="185344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第二回 自分らしく綺麗になる</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p:txBody>
      </p:sp>
      <p:sp>
        <p:nvSpPr>
          <p:cNvPr id="287" name="テキスト ボックス 286"/>
          <p:cNvSpPr txBox="1"/>
          <p:nvPr/>
        </p:nvSpPr>
        <p:spPr>
          <a:xfrm>
            <a:off x="249329" y="4430538"/>
            <a:ext cx="1743874" cy="707886"/>
          </a:xfrm>
          <a:prstGeom prst="rect">
            <a:avLst/>
          </a:prstGeom>
          <a:noFill/>
        </p:spPr>
        <p:txBody>
          <a:bodyPr wrap="square" rtlCol="0">
            <a:spAutoFit/>
          </a:bodyPr>
          <a:lstStyle>
            <a:defPPr>
              <a:defRPr lang="ja-JP"/>
            </a:defPPr>
            <a:lvl1pPr>
              <a:defRPr sz="800"/>
            </a:lvl1pPr>
          </a:lstStyle>
          <a:p>
            <a:r>
              <a:rPr lang="ja-JP" altLang="en-US" dirty="0"/>
              <a:t>前回</a:t>
            </a:r>
            <a:r>
              <a:rPr lang="en-US" altLang="ja-JP" dirty="0"/>
              <a:t>7</a:t>
            </a:r>
            <a:r>
              <a:rPr lang="ja-JP" altLang="en-US" dirty="0"/>
              <a:t>月に開催したイベントに続き、時間がとれなかった。子ずれだと一日参加は難しい！もっと体験する機会をさらにカジュアルに参加しやすく</a:t>
            </a:r>
          </a:p>
          <a:p>
            <a:r>
              <a:rPr lang="ja-JP" altLang="en-US" dirty="0"/>
              <a:t>しての企画実現です！。</a:t>
            </a:r>
          </a:p>
        </p:txBody>
      </p:sp>
      <p:sp>
        <p:nvSpPr>
          <p:cNvPr id="288" name="テキスト ボックス 287"/>
          <p:cNvSpPr txBox="1"/>
          <p:nvPr/>
        </p:nvSpPr>
        <p:spPr>
          <a:xfrm>
            <a:off x="241162" y="5047218"/>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10:00-15</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円前後</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162806" y="6498169"/>
            <a:ext cx="1940616" cy="33855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グルテンフリー素材使い方＋試食会 （スタートキット材料付）</a:t>
            </a:r>
          </a:p>
        </p:txBody>
      </p:sp>
      <p:sp>
        <p:nvSpPr>
          <p:cNvPr id="292" name="テキスト ボックス 291"/>
          <p:cNvSpPr txBox="1"/>
          <p:nvPr/>
        </p:nvSpPr>
        <p:spPr>
          <a:xfrm>
            <a:off x="306739" y="6764161"/>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グルテンフリー食材あれこれを</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初めて使う方にお勧めキットと使い方のコツを伝授します。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4600</a:t>
            </a:r>
            <a:r>
              <a:rPr lang="ja-JP" altLang="en-US" sz="800" dirty="0">
                <a:solidFill>
                  <a:srgbClr val="E7E6E6">
                    <a:lumMod val="10000"/>
                  </a:srgbClr>
                </a:solidFill>
                <a:latin typeface="Calibri" panose="020F0502020204030204"/>
                <a:ea typeface="ＭＳ Ｐゴシック" panose="020B0600070205080204" pitchFamily="50" charset="-128"/>
              </a:rPr>
              <a:t>（自宅で使える材料キット付）</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599420" y="5072923"/>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prstClr val="white"/>
                </a:solidFill>
                <a:latin typeface="Calibri" panose="020F0502020204030204"/>
                <a:ea typeface="ＭＳ Ｐゴシック" panose="020B0600070205080204" pitchFamily="50" charset="-128"/>
              </a:rPr>
              <a:t>Ｄ</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731061"/>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556065"/>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700408"/>
            <a:ext cx="1433707" cy="415498"/>
          </a:xfrm>
          <a:prstGeom prst="rect">
            <a:avLst/>
          </a:prstGeom>
          <a:noFill/>
        </p:spPr>
        <p:txBody>
          <a:bodyPr wrap="square" rtlCol="0">
            <a:spAutoFit/>
          </a:bodyPr>
          <a:lstStyle/>
          <a:p>
            <a:endParaRPr lang="ja-JP" altLang="ja-JP" dirty="0"/>
          </a:p>
        </p:txBody>
      </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1950993" y="4328893"/>
            <a:ext cx="1934329"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ｈ</a:t>
            </a:r>
            <a:r>
              <a:rPr lang="en-US" altLang="ja-JP" sz="800" b="1" spc="100" dirty="0" err="1">
                <a:solidFill>
                  <a:srgbClr val="ED7D31">
                    <a:lumMod val="50000"/>
                  </a:srgbClr>
                </a:solidFill>
                <a:latin typeface="Calibri" panose="020F0502020204030204"/>
                <a:ea typeface="ＭＳ Ｐゴシック" panose="020B0600070205080204" pitchFamily="50" charset="-128"/>
              </a:rPr>
              <a:t>anamama</a:t>
            </a:r>
            <a:r>
              <a:rPr lang="en-US" altLang="ja-JP" sz="800" b="1" spc="100" dirty="0">
                <a:solidFill>
                  <a:srgbClr val="ED7D31">
                    <a:lumMod val="50000"/>
                  </a:srgbClr>
                </a:solidFill>
                <a:latin typeface="Calibri" panose="020F0502020204030204"/>
                <a:ea typeface="ＭＳ Ｐゴシック" panose="020B0600070205080204" pitchFamily="50" charset="-128"/>
              </a:rPr>
              <a:t> </a:t>
            </a:r>
            <a:r>
              <a:rPr lang="ja-JP" altLang="en-US" sz="800" b="1" spc="100" dirty="0">
                <a:solidFill>
                  <a:srgbClr val="ED7D31">
                    <a:lumMod val="50000"/>
                  </a:srgbClr>
                </a:solidFill>
                <a:latin typeface="Calibri" panose="020F0502020204030204"/>
                <a:ea typeface="ＭＳ Ｐゴシック" panose="020B0600070205080204" pitchFamily="50" charset="-128"/>
              </a:rPr>
              <a:t>秋のアジサイリース</a:t>
            </a:r>
          </a:p>
        </p:txBody>
      </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0"/>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07067" y="1251356"/>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Ａ</a:t>
            </a: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63745" y="6472795"/>
            <a:ext cx="1777092"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a:t>
            </a:r>
            <a:r>
              <a:rPr lang="en-US" altLang="ja-JP" sz="800" b="1" spc="100" dirty="0">
                <a:solidFill>
                  <a:srgbClr val="ED7D31">
                    <a:lumMod val="50000"/>
                  </a:srgbClr>
                </a:solidFill>
                <a:latin typeface="Calibri" panose="020F0502020204030204"/>
                <a:ea typeface="ＭＳ Ｐゴシック" panose="020B0600070205080204" pitchFamily="50" charset="-128"/>
              </a:rPr>
              <a:t>×</a:t>
            </a:r>
            <a:r>
              <a:rPr lang="ja-JP" altLang="en-US" sz="800" b="1" spc="100" dirty="0">
                <a:solidFill>
                  <a:srgbClr val="ED7D31">
                    <a:lumMod val="50000"/>
                  </a:srgbClr>
                </a:solidFill>
                <a:latin typeface="Calibri" panose="020F0502020204030204"/>
                <a:ea typeface="ＭＳ Ｐゴシック" panose="020B0600070205080204" pitchFamily="50" charset="-128"/>
              </a:rPr>
              <a:t>アイシングコラボレッスン</a:t>
            </a: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0036" y="7209465"/>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785759" y="5094888"/>
            <a:ext cx="192867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アイシングコラボレッスン</a:t>
            </a:r>
          </a:p>
        </p:txBody>
      </p:sp>
      <p:sp>
        <p:nvSpPr>
          <p:cNvPr id="255" name="テキスト ボックス 254">
            <a:extLst>
              <a:ext uri="{FF2B5EF4-FFF2-40B4-BE49-F238E27FC236}">
                <a16:creationId xmlns:a16="http://schemas.microsoft.com/office/drawing/2014/main" id="{5C4FF042-6BBF-4EBE-BE1E-4B77B1DA2002}"/>
              </a:ext>
            </a:extLst>
          </p:cNvPr>
          <p:cNvSpPr txBox="1"/>
          <p:nvPr/>
        </p:nvSpPr>
        <p:spPr>
          <a:xfrm>
            <a:off x="4804961" y="5775523"/>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r>
              <a:rPr lang="ja-JP" altLang="en-US" sz="800" spc="100" dirty="0">
                <a:latin typeface="Yu Gothic UI" panose="020B0500000000000000" pitchFamily="50" charset="-128"/>
                <a:ea typeface="Yu Gothic UI" panose="020B0500000000000000" pitchFamily="50" charset="-128"/>
              </a:rPr>
              <a:t>・</a:t>
            </a:r>
            <a:r>
              <a:rPr lang="en-US" altLang="ja-JP" sz="800" spc="100" dirty="0">
                <a:latin typeface="Yu Gothic UI" panose="020B0500000000000000" pitchFamily="50" charset="-128"/>
                <a:ea typeface="Yu Gothic UI" panose="020B0500000000000000" pitchFamily="50" charset="-128"/>
              </a:rPr>
              <a:t>PM</a:t>
            </a:r>
          </a:p>
        </p:txBody>
      </p:sp>
      <p:sp>
        <p:nvSpPr>
          <p:cNvPr id="257" name="テキスト ボックス 256">
            <a:extLst>
              <a:ext uri="{FF2B5EF4-FFF2-40B4-BE49-F238E27FC236}">
                <a16:creationId xmlns:a16="http://schemas.microsoft.com/office/drawing/2014/main" id="{98A34313-4818-4583-8D53-7E9A846BF458}"/>
              </a:ext>
            </a:extLst>
          </p:cNvPr>
          <p:cNvSpPr txBox="1"/>
          <p:nvPr/>
        </p:nvSpPr>
        <p:spPr>
          <a:xfrm>
            <a:off x="4613409" y="5531699"/>
            <a:ext cx="138389"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38" name="テキスト ボックス 237">
            <a:extLst>
              <a:ext uri="{FF2B5EF4-FFF2-40B4-BE49-F238E27FC236}">
                <a16:creationId xmlns:a16="http://schemas.microsoft.com/office/drawing/2014/main" id="{B6BA51A1-8384-4FBA-AB5F-36E8BBBA91C6}"/>
              </a:ext>
            </a:extLst>
          </p:cNvPr>
          <p:cNvSpPr txBox="1"/>
          <p:nvPr/>
        </p:nvSpPr>
        <p:spPr>
          <a:xfrm>
            <a:off x="2160263" y="6679487"/>
            <a:ext cx="1564398"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テーマは</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ハロウイン</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 </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絵本とアイシングで発展体験たのしみませんか？</a:t>
            </a:r>
            <a:endParaRPr lang="en-US" altLang="ja-JP" dirty="0">
              <a:solidFill>
                <a:prstClr val="black"/>
              </a:solidFill>
              <a:latin typeface="Calibri" panose="020F0502020204030204"/>
              <a:ea typeface="ＭＳ Ｐゴシック" panose="020B0600070205080204" pitchFamily="50" charset="-128"/>
            </a:endParaRPr>
          </a:p>
        </p:txBody>
      </p:sp>
      <p:sp>
        <p:nvSpPr>
          <p:cNvPr id="242" name="テキスト ボックス 241">
            <a:extLst>
              <a:ext uri="{FF2B5EF4-FFF2-40B4-BE49-F238E27FC236}">
                <a16:creationId xmlns:a16="http://schemas.microsoft.com/office/drawing/2014/main" id="{9648FB06-A876-4114-B8EF-F635A599F3A1}"/>
              </a:ext>
            </a:extLst>
          </p:cNvPr>
          <p:cNvSpPr txBox="1"/>
          <p:nvPr/>
        </p:nvSpPr>
        <p:spPr>
          <a:xfrm>
            <a:off x="4726372" y="1264965"/>
            <a:ext cx="234809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第二回！自分らしく綺麗になりたい美容イベント</a:t>
            </a:r>
          </a:p>
        </p:txBody>
      </p:sp>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4" name="テキスト ボックス 213">
            <a:extLst>
              <a:ext uri="{FF2B5EF4-FFF2-40B4-BE49-F238E27FC236}">
                <a16:creationId xmlns:a16="http://schemas.microsoft.com/office/drawing/2014/main" id="{93686E3B-2147-49BF-A1D1-609EFDECEB9D}"/>
              </a:ext>
            </a:extLst>
          </p:cNvPr>
          <p:cNvSpPr txBox="1"/>
          <p:nvPr/>
        </p:nvSpPr>
        <p:spPr>
          <a:xfrm>
            <a:off x="4628842" y="3078875"/>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5" name="テキスト ボックス 214">
            <a:extLst>
              <a:ext uri="{FF2B5EF4-FFF2-40B4-BE49-F238E27FC236}">
                <a16:creationId xmlns:a16="http://schemas.microsoft.com/office/drawing/2014/main" id="{29E857A5-A53F-49C2-9667-31C2FEE25867}"/>
              </a:ext>
            </a:extLst>
          </p:cNvPr>
          <p:cNvSpPr txBox="1"/>
          <p:nvPr/>
        </p:nvSpPr>
        <p:spPr>
          <a:xfrm>
            <a:off x="4831462" y="3096695"/>
            <a:ext cx="1708575" cy="123111"/>
          </a:xfrm>
          <a:prstGeom prst="rect">
            <a:avLst/>
          </a:prstGeom>
          <a:noFill/>
        </p:spPr>
        <p:txBody>
          <a:bodyPr wrap="square" lIns="18000" tIns="0" rIns="0" bIns="0" rtlCol="0">
            <a:spAutoFit/>
          </a:bodyPr>
          <a:lstStyle/>
          <a:p>
            <a:pPr lvl="0" fontAlgn="auto">
              <a:spcBef>
                <a:spcPts val="0"/>
              </a:spcBef>
              <a:spcAft>
                <a:spcPts val="0"/>
              </a:spcAft>
              <a:defRPr/>
            </a:pPr>
            <a:r>
              <a:rPr lang="en-US" altLang="ja-JP" sz="800" spc="100" dirty="0" err="1">
                <a:latin typeface="Yu Gothic UI" panose="020B0500000000000000" pitchFamily="50" charset="-128"/>
                <a:ea typeface="Yu Gothic UI" panose="020B0500000000000000" pitchFamily="50" charset="-128"/>
              </a:rPr>
              <a:t>Hanamama</a:t>
            </a:r>
            <a:r>
              <a:rPr lang="ja-JP" altLang="en-US" sz="800" spc="100" dirty="0">
                <a:latin typeface="Yu Gothic UI" panose="020B0500000000000000" pitchFamily="50" charset="-128"/>
                <a:ea typeface="Yu Gothic UI" panose="020B0500000000000000" pitchFamily="50" charset="-128"/>
              </a:rPr>
              <a:t>秋のアジサイリース</a:t>
            </a:r>
          </a:p>
        </p:txBody>
      </p:sp>
      <p:sp>
        <p:nvSpPr>
          <p:cNvPr id="76" name="テキスト ボックス 75"/>
          <p:cNvSpPr txBox="1"/>
          <p:nvPr/>
        </p:nvSpPr>
        <p:spPr>
          <a:xfrm>
            <a:off x="2094399" y="3114643"/>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5" name="テキスト ボックス 224">
            <a:extLst>
              <a:ext uri="{FF2B5EF4-FFF2-40B4-BE49-F238E27FC236}">
                <a16:creationId xmlns:a16="http://schemas.microsoft.com/office/drawing/2014/main" id="{D70CE097-9220-46D7-B0EB-22710021A676}"/>
              </a:ext>
            </a:extLst>
          </p:cNvPr>
          <p:cNvSpPr txBox="1"/>
          <p:nvPr/>
        </p:nvSpPr>
        <p:spPr>
          <a:xfrm>
            <a:off x="4803979" y="2398283"/>
            <a:ext cx="1647198"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p:txBody>
      </p:sp>
      <p:pic>
        <p:nvPicPr>
          <p:cNvPr id="6" name="図 5">
            <a:extLst>
              <a:ext uri="{FF2B5EF4-FFF2-40B4-BE49-F238E27FC236}">
                <a16:creationId xmlns:a16="http://schemas.microsoft.com/office/drawing/2014/main" id="{811AB4E8-1B09-482E-8C31-F5BFCFEBC7DE}"/>
              </a:ext>
            </a:extLst>
          </p:cNvPr>
          <p:cNvPicPr>
            <a:picLocks noChangeAspect="1"/>
          </p:cNvPicPr>
          <p:nvPr/>
        </p:nvPicPr>
        <p:blipFill>
          <a:blip r:embed="rId11"/>
          <a:stretch>
            <a:fillRect/>
          </a:stretch>
        </p:blipFill>
        <p:spPr>
          <a:xfrm>
            <a:off x="577737" y="3179774"/>
            <a:ext cx="1140051" cy="1140051"/>
          </a:xfrm>
          <a:prstGeom prst="rect">
            <a:avLst/>
          </a:prstGeom>
        </p:spPr>
      </p:pic>
      <p:pic>
        <p:nvPicPr>
          <p:cNvPr id="22" name="図 21" descr="上, 座っている が含まれている画像&#10;&#10;自動的に生成された説明">
            <a:extLst>
              <a:ext uri="{FF2B5EF4-FFF2-40B4-BE49-F238E27FC236}">
                <a16:creationId xmlns:a16="http://schemas.microsoft.com/office/drawing/2014/main" id="{9401E0BC-73B9-4F00-B386-B259DD19A84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14112" y="3170771"/>
            <a:ext cx="1189075" cy="1189075"/>
          </a:xfrm>
          <a:prstGeom prst="rect">
            <a:avLst/>
          </a:prstGeom>
        </p:spPr>
      </p:pic>
      <p:pic>
        <p:nvPicPr>
          <p:cNvPr id="25" name="図 24" descr="室内, 人, 座っている, テーブル が含まれている画像&#10;&#10;自動的に生成された説明">
            <a:extLst>
              <a:ext uri="{FF2B5EF4-FFF2-40B4-BE49-F238E27FC236}">
                <a16:creationId xmlns:a16="http://schemas.microsoft.com/office/drawing/2014/main" id="{BF14FAC5-A3E9-41C4-8FAC-D6496D7E2F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8832" y="5580179"/>
            <a:ext cx="1529415" cy="861099"/>
          </a:xfrm>
          <a:prstGeom prst="rect">
            <a:avLst/>
          </a:prstGeom>
        </p:spPr>
      </p:pic>
      <p:pic>
        <p:nvPicPr>
          <p:cNvPr id="211" name="図 210">
            <a:extLst>
              <a:ext uri="{FF2B5EF4-FFF2-40B4-BE49-F238E27FC236}">
                <a16:creationId xmlns:a16="http://schemas.microsoft.com/office/drawing/2014/main" id="{D7366CEB-53EF-427B-86F2-D9A699C25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336" y="2351983"/>
            <a:ext cx="141482" cy="156793"/>
          </a:xfrm>
          <a:prstGeom prst="rect">
            <a:avLst/>
          </a:prstGeom>
        </p:spPr>
      </p:pic>
      <p:pic>
        <p:nvPicPr>
          <p:cNvPr id="212" name="図 211">
            <a:extLst>
              <a:ext uri="{FF2B5EF4-FFF2-40B4-BE49-F238E27FC236}">
                <a16:creationId xmlns:a16="http://schemas.microsoft.com/office/drawing/2014/main" id="{26E20B5C-6F9E-4644-89BB-CCFB91594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067" y="6194319"/>
            <a:ext cx="141482" cy="156793"/>
          </a:xfrm>
          <a:prstGeom prst="rect">
            <a:avLst/>
          </a:prstGeom>
        </p:spPr>
      </p:pic>
      <p:sp>
        <p:nvSpPr>
          <p:cNvPr id="219" name="テキスト ボックス 218">
            <a:extLst>
              <a:ext uri="{FF2B5EF4-FFF2-40B4-BE49-F238E27FC236}">
                <a16:creationId xmlns:a16="http://schemas.microsoft.com/office/drawing/2014/main" id="{78300907-4676-48AD-92CC-D30EDD7FF5D8}"/>
              </a:ext>
            </a:extLst>
          </p:cNvPr>
          <p:cNvSpPr txBox="1"/>
          <p:nvPr/>
        </p:nvSpPr>
        <p:spPr>
          <a:xfrm>
            <a:off x="4792120" y="5542462"/>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a:latin typeface="Yu Gothic UI" panose="020B0500000000000000" pitchFamily="50" charset="-128"/>
                <a:ea typeface="Yu Gothic UI" panose="020B0500000000000000" pitchFamily="50" charset="-128"/>
              </a:rPr>
              <a:t>グルテンフリー素材使い方＋試食会</a:t>
            </a:r>
            <a:endParaRPr lang="en-US" altLang="ja-JP" sz="800" spc="100" dirty="0">
              <a:latin typeface="Yu Gothic UI" panose="020B0500000000000000" pitchFamily="50" charset="-128"/>
              <a:ea typeface="Yu Gothic UI" panose="020B0500000000000000" pitchFamily="50" charset="-128"/>
            </a:endParaRPr>
          </a:p>
        </p:txBody>
      </p:sp>
      <p:sp>
        <p:nvSpPr>
          <p:cNvPr id="220" name="テキスト ボックス 219">
            <a:extLst>
              <a:ext uri="{FF2B5EF4-FFF2-40B4-BE49-F238E27FC236}">
                <a16:creationId xmlns:a16="http://schemas.microsoft.com/office/drawing/2014/main" id="{BB5EAE3F-8388-4B5B-95BB-8886A9D65AAB}"/>
              </a:ext>
            </a:extLst>
          </p:cNvPr>
          <p:cNvSpPr txBox="1"/>
          <p:nvPr/>
        </p:nvSpPr>
        <p:spPr>
          <a:xfrm>
            <a:off x="4771474" y="6206245"/>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フェリシモ手作り倶楽部</a:t>
            </a:r>
            <a:endParaRPr lang="en-US" altLang="ja-JP" sz="800" spc="100" dirty="0">
              <a:latin typeface="Yu Gothic UI" panose="020B0500000000000000" pitchFamily="50" charset="-128"/>
              <a:ea typeface="Yu Gothic UI" panose="020B0500000000000000" pitchFamily="50" charset="-128"/>
            </a:endParaRPr>
          </a:p>
        </p:txBody>
      </p:sp>
      <p:pic>
        <p:nvPicPr>
          <p:cNvPr id="210" name="図 209">
            <a:extLst>
              <a:ext uri="{FF2B5EF4-FFF2-40B4-BE49-F238E27FC236}">
                <a16:creationId xmlns:a16="http://schemas.microsoft.com/office/drawing/2014/main" id="{87956019-2FEF-446D-ACC9-BF5888499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622" y="5739670"/>
            <a:ext cx="141482" cy="156793"/>
          </a:xfrm>
          <a:prstGeom prst="rect">
            <a:avLst/>
          </a:prstGeom>
        </p:spPr>
      </p:pic>
      <p:pic>
        <p:nvPicPr>
          <p:cNvPr id="24" name="図 23" descr="食べ物, 食器, 室内, テーブル が含まれている画像&#10;&#10;自動的に生成された説明">
            <a:extLst>
              <a:ext uri="{FF2B5EF4-FFF2-40B4-BE49-F238E27FC236}">
                <a16:creationId xmlns:a16="http://schemas.microsoft.com/office/drawing/2014/main" id="{33087F75-083A-42A2-A462-E8AC42236E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325" y="5359041"/>
            <a:ext cx="1518837" cy="1139128"/>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16" name="グループ化 215">
            <a:extLst>
              <a:ext uri="{FF2B5EF4-FFF2-40B4-BE49-F238E27FC236}">
                <a16:creationId xmlns:a16="http://schemas.microsoft.com/office/drawing/2014/main" id="{F4968045-8B40-482D-86EA-35FCD56B60D3}"/>
              </a:ext>
            </a:extLst>
          </p:cNvPr>
          <p:cNvGrpSpPr/>
          <p:nvPr/>
        </p:nvGrpSpPr>
        <p:grpSpPr>
          <a:xfrm>
            <a:off x="4628501" y="1501949"/>
            <a:ext cx="139887" cy="109498"/>
            <a:chOff x="6333046" y="733504"/>
            <a:chExt cx="139887" cy="109498"/>
          </a:xfrm>
        </p:grpSpPr>
        <p:sp>
          <p:nvSpPr>
            <p:cNvPr id="218" name="円形吹き出し 2">
              <a:extLst>
                <a:ext uri="{FF2B5EF4-FFF2-40B4-BE49-F238E27FC236}">
                  <a16:creationId xmlns:a16="http://schemas.microsoft.com/office/drawing/2014/main" id="{9475BBF2-DE5C-47B1-AFD7-6C9C9338CC0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22" name="円/楕円 7">
              <a:extLst>
                <a:ext uri="{FF2B5EF4-FFF2-40B4-BE49-F238E27FC236}">
                  <a16:creationId xmlns:a16="http://schemas.microsoft.com/office/drawing/2014/main" id="{EA6363DC-2CFB-4015-A7E2-A224753B16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24" name="円/楕円 280">
              <a:extLst>
                <a:ext uri="{FF2B5EF4-FFF2-40B4-BE49-F238E27FC236}">
                  <a16:creationId xmlns:a16="http://schemas.microsoft.com/office/drawing/2014/main" id="{5AB0A797-9743-42A0-A05E-1A4B10DE6FFF}"/>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26" name="円/楕円 281">
              <a:extLst>
                <a:ext uri="{FF2B5EF4-FFF2-40B4-BE49-F238E27FC236}">
                  <a16:creationId xmlns:a16="http://schemas.microsoft.com/office/drawing/2014/main" id="{DDC8DA5D-AC35-4C0C-93A8-C1161C34BAA9}"/>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35" name="グループ化 234">
            <a:extLst>
              <a:ext uri="{FF2B5EF4-FFF2-40B4-BE49-F238E27FC236}">
                <a16:creationId xmlns:a16="http://schemas.microsoft.com/office/drawing/2014/main" id="{908F2F2F-344B-4340-AD65-5637200959E1}"/>
              </a:ext>
            </a:extLst>
          </p:cNvPr>
          <p:cNvGrpSpPr/>
          <p:nvPr/>
        </p:nvGrpSpPr>
        <p:grpSpPr>
          <a:xfrm>
            <a:off x="4634106" y="2905615"/>
            <a:ext cx="139887" cy="109498"/>
            <a:chOff x="6333046" y="733504"/>
            <a:chExt cx="139887" cy="109498"/>
          </a:xfrm>
        </p:grpSpPr>
        <p:sp>
          <p:nvSpPr>
            <p:cNvPr id="237" name="円形吹き出し 2">
              <a:extLst>
                <a:ext uri="{FF2B5EF4-FFF2-40B4-BE49-F238E27FC236}">
                  <a16:creationId xmlns:a16="http://schemas.microsoft.com/office/drawing/2014/main" id="{7DBF5295-5B3F-472E-BAC2-4231C7C6D06F}"/>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9" name="円/楕円 7">
              <a:extLst>
                <a:ext uri="{FF2B5EF4-FFF2-40B4-BE49-F238E27FC236}">
                  <a16:creationId xmlns:a16="http://schemas.microsoft.com/office/drawing/2014/main" id="{5430F33A-DEDE-449C-A1B2-79D8F64671CC}"/>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0" name="円/楕円 280">
              <a:extLst>
                <a:ext uri="{FF2B5EF4-FFF2-40B4-BE49-F238E27FC236}">
                  <a16:creationId xmlns:a16="http://schemas.microsoft.com/office/drawing/2014/main" id="{4E278207-E50E-481C-B688-9974C39A0195}"/>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1" name="円/楕円 281">
              <a:extLst>
                <a:ext uri="{FF2B5EF4-FFF2-40B4-BE49-F238E27FC236}">
                  <a16:creationId xmlns:a16="http://schemas.microsoft.com/office/drawing/2014/main" id="{D229B3EE-6637-466B-9952-E427BE66AADE}"/>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43" name="グループ化 242">
            <a:extLst>
              <a:ext uri="{FF2B5EF4-FFF2-40B4-BE49-F238E27FC236}">
                <a16:creationId xmlns:a16="http://schemas.microsoft.com/office/drawing/2014/main" id="{251373D0-D131-4ECF-9F6B-BBDAC657E0C1}"/>
              </a:ext>
            </a:extLst>
          </p:cNvPr>
          <p:cNvGrpSpPr/>
          <p:nvPr/>
        </p:nvGrpSpPr>
        <p:grpSpPr>
          <a:xfrm>
            <a:off x="4596998" y="4658342"/>
            <a:ext cx="139887" cy="109498"/>
            <a:chOff x="6333046" y="733504"/>
            <a:chExt cx="139887" cy="109498"/>
          </a:xfrm>
        </p:grpSpPr>
        <p:sp>
          <p:nvSpPr>
            <p:cNvPr id="247" name="円形吹き出し 2">
              <a:extLst>
                <a:ext uri="{FF2B5EF4-FFF2-40B4-BE49-F238E27FC236}">
                  <a16:creationId xmlns:a16="http://schemas.microsoft.com/office/drawing/2014/main" id="{3E0FC6AF-8139-49FB-A6C7-C3DAB28C20D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48" name="円/楕円 7">
              <a:extLst>
                <a:ext uri="{FF2B5EF4-FFF2-40B4-BE49-F238E27FC236}">
                  <a16:creationId xmlns:a16="http://schemas.microsoft.com/office/drawing/2014/main" id="{2653B043-13BE-4BF9-BA58-8DAB8989007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9" name="円/楕円 280">
              <a:extLst>
                <a:ext uri="{FF2B5EF4-FFF2-40B4-BE49-F238E27FC236}">
                  <a16:creationId xmlns:a16="http://schemas.microsoft.com/office/drawing/2014/main" id="{38AAEAA9-F5FE-4D13-9716-BE7779F4232B}"/>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0" name="円/楕円 281">
              <a:extLst>
                <a:ext uri="{FF2B5EF4-FFF2-40B4-BE49-F238E27FC236}">
                  <a16:creationId xmlns:a16="http://schemas.microsoft.com/office/drawing/2014/main" id="{78CCBD22-489E-4218-B6DD-382CF6428279}"/>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51" name="グループ化 250">
            <a:extLst>
              <a:ext uri="{FF2B5EF4-FFF2-40B4-BE49-F238E27FC236}">
                <a16:creationId xmlns:a16="http://schemas.microsoft.com/office/drawing/2014/main" id="{11F3468C-0D1B-4574-AFD6-9AE2A9A3A092}"/>
              </a:ext>
            </a:extLst>
          </p:cNvPr>
          <p:cNvGrpSpPr/>
          <p:nvPr/>
        </p:nvGrpSpPr>
        <p:grpSpPr>
          <a:xfrm>
            <a:off x="4608662" y="7551647"/>
            <a:ext cx="139887" cy="109498"/>
            <a:chOff x="6333046" y="733504"/>
            <a:chExt cx="139887" cy="109498"/>
          </a:xfrm>
        </p:grpSpPr>
        <p:sp>
          <p:nvSpPr>
            <p:cNvPr id="252" name="円形吹き出し 2">
              <a:extLst>
                <a:ext uri="{FF2B5EF4-FFF2-40B4-BE49-F238E27FC236}">
                  <a16:creationId xmlns:a16="http://schemas.microsoft.com/office/drawing/2014/main" id="{06DD22E9-80A1-47DB-B118-741BBCDF185D}"/>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3" name="円/楕円 7">
              <a:extLst>
                <a:ext uri="{FF2B5EF4-FFF2-40B4-BE49-F238E27FC236}">
                  <a16:creationId xmlns:a16="http://schemas.microsoft.com/office/drawing/2014/main" id="{596B40E1-C882-496A-BD50-7331C1664B91}"/>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4" name="円/楕円 280">
              <a:extLst>
                <a:ext uri="{FF2B5EF4-FFF2-40B4-BE49-F238E27FC236}">
                  <a16:creationId xmlns:a16="http://schemas.microsoft.com/office/drawing/2014/main" id="{2F3636B6-5125-480C-9606-56773FAEF6C5}"/>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6" name="円/楕円 281">
              <a:extLst>
                <a:ext uri="{FF2B5EF4-FFF2-40B4-BE49-F238E27FC236}">
                  <a16:creationId xmlns:a16="http://schemas.microsoft.com/office/drawing/2014/main" id="{4224C787-192B-4C08-91E9-916CD5D4AF47}"/>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58" name="グループ化 257">
            <a:extLst>
              <a:ext uri="{FF2B5EF4-FFF2-40B4-BE49-F238E27FC236}">
                <a16:creationId xmlns:a16="http://schemas.microsoft.com/office/drawing/2014/main" id="{FE8D7A09-5C6A-4803-8B58-3322A6F85BB5}"/>
              </a:ext>
            </a:extLst>
          </p:cNvPr>
          <p:cNvGrpSpPr/>
          <p:nvPr/>
        </p:nvGrpSpPr>
        <p:grpSpPr>
          <a:xfrm>
            <a:off x="4614981" y="6859844"/>
            <a:ext cx="139887" cy="109498"/>
            <a:chOff x="6333046" y="733504"/>
            <a:chExt cx="139887" cy="109498"/>
          </a:xfrm>
        </p:grpSpPr>
        <p:sp>
          <p:nvSpPr>
            <p:cNvPr id="259" name="円形吹き出し 2">
              <a:extLst>
                <a:ext uri="{FF2B5EF4-FFF2-40B4-BE49-F238E27FC236}">
                  <a16:creationId xmlns:a16="http://schemas.microsoft.com/office/drawing/2014/main" id="{4B9E21F1-2861-4297-83CB-711C69867B3F}"/>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60" name="円/楕円 7">
              <a:extLst>
                <a:ext uri="{FF2B5EF4-FFF2-40B4-BE49-F238E27FC236}">
                  <a16:creationId xmlns:a16="http://schemas.microsoft.com/office/drawing/2014/main" id="{48F8553A-0CD4-4499-8872-C1BC76D1C010}"/>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1" name="円/楕円 280">
              <a:extLst>
                <a:ext uri="{FF2B5EF4-FFF2-40B4-BE49-F238E27FC236}">
                  <a16:creationId xmlns:a16="http://schemas.microsoft.com/office/drawing/2014/main" id="{976034A4-5FA9-481B-873F-26736124A0FE}"/>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2" name="円/楕円 281">
              <a:extLst>
                <a:ext uri="{FF2B5EF4-FFF2-40B4-BE49-F238E27FC236}">
                  <a16:creationId xmlns:a16="http://schemas.microsoft.com/office/drawing/2014/main" id="{5EC1989E-C805-4993-AF98-2C419F22C9C3}"/>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18" name="テキスト ボックス 17">
            <a:extLst>
              <a:ext uri="{FF2B5EF4-FFF2-40B4-BE49-F238E27FC236}">
                <a16:creationId xmlns:a16="http://schemas.microsoft.com/office/drawing/2014/main" id="{D63DEE06-B429-4130-A4ED-B733E8FB8D98}"/>
              </a:ext>
            </a:extLst>
          </p:cNvPr>
          <p:cNvSpPr txBox="1"/>
          <p:nvPr/>
        </p:nvSpPr>
        <p:spPr>
          <a:xfrm>
            <a:off x="4740994" y="7480479"/>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
        <p:nvSpPr>
          <p:cNvPr id="263" name="テキスト ボックス 262">
            <a:extLst>
              <a:ext uri="{FF2B5EF4-FFF2-40B4-BE49-F238E27FC236}">
                <a16:creationId xmlns:a16="http://schemas.microsoft.com/office/drawing/2014/main" id="{3C0A712E-E03D-4C7F-9494-31EE4774ECA7}"/>
              </a:ext>
            </a:extLst>
          </p:cNvPr>
          <p:cNvSpPr txBox="1"/>
          <p:nvPr/>
        </p:nvSpPr>
        <p:spPr>
          <a:xfrm>
            <a:off x="4770072" y="1440789"/>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
        <p:nvSpPr>
          <p:cNvPr id="264" name="テキスト ボックス 263">
            <a:extLst>
              <a:ext uri="{FF2B5EF4-FFF2-40B4-BE49-F238E27FC236}">
                <a16:creationId xmlns:a16="http://schemas.microsoft.com/office/drawing/2014/main" id="{83768F8C-13BF-4D76-B993-0F7FD576AC6B}"/>
              </a:ext>
            </a:extLst>
          </p:cNvPr>
          <p:cNvSpPr txBox="1"/>
          <p:nvPr/>
        </p:nvSpPr>
        <p:spPr>
          <a:xfrm>
            <a:off x="4743844" y="6809550"/>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
        <p:nvSpPr>
          <p:cNvPr id="265" name="テキスト ボックス 264">
            <a:extLst>
              <a:ext uri="{FF2B5EF4-FFF2-40B4-BE49-F238E27FC236}">
                <a16:creationId xmlns:a16="http://schemas.microsoft.com/office/drawing/2014/main" id="{FA27118E-7281-450A-A6A7-3E3038951655}"/>
              </a:ext>
            </a:extLst>
          </p:cNvPr>
          <p:cNvSpPr txBox="1"/>
          <p:nvPr/>
        </p:nvSpPr>
        <p:spPr>
          <a:xfrm>
            <a:off x="4795028" y="2851455"/>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
        <p:nvSpPr>
          <p:cNvPr id="266" name="テキスト ボックス 265">
            <a:extLst>
              <a:ext uri="{FF2B5EF4-FFF2-40B4-BE49-F238E27FC236}">
                <a16:creationId xmlns:a16="http://schemas.microsoft.com/office/drawing/2014/main" id="{E4BCABF6-A7F1-4A0E-985D-2C509D67BC64}"/>
              </a:ext>
            </a:extLst>
          </p:cNvPr>
          <p:cNvSpPr txBox="1"/>
          <p:nvPr/>
        </p:nvSpPr>
        <p:spPr>
          <a:xfrm>
            <a:off x="4755868" y="4581004"/>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Tree>
    <p:extLst>
      <p:ext uri="{BB962C8B-B14F-4D97-AF65-F5344CB8AC3E}">
        <p14:creationId xmlns:p14="http://schemas.microsoft.com/office/powerpoint/2010/main" val="304846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83125" y="-44947"/>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9131"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3204823698"/>
              </p:ext>
            </p:extLst>
          </p:nvPr>
        </p:nvGraphicFramePr>
        <p:xfrm>
          <a:off x="3950804" y="527060"/>
          <a:ext cx="3288539" cy="7296200"/>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54181">
                  <a:extLst>
                    <a:ext uri="{9D8B030D-6E8A-4147-A177-3AD203B41FA5}">
                      <a16:colId xmlns:a16="http://schemas.microsoft.com/office/drawing/2014/main" val="20001"/>
                    </a:ext>
                  </a:extLst>
                </a:gridCol>
                <a:gridCol w="2677617">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692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800" dirty="0">
                          <a:solidFill>
                            <a:schemeClr val="accent2">
                              <a:lumMod val="50000"/>
                            </a:schemeClr>
                          </a:solidFill>
                          <a:latin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782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320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606927457"/>
                  </a:ext>
                </a:extLst>
              </a:tr>
              <a:tr h="2253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2461768563"/>
                  </a:ext>
                </a:extLst>
              </a:tr>
            </a:tbl>
          </a:graphicData>
        </a:graphic>
      </p:graphicFrame>
      <p:sp>
        <p:nvSpPr>
          <p:cNvPr id="20" name="正方形/長方形 19"/>
          <p:cNvSpPr/>
          <p:nvPr/>
        </p:nvSpPr>
        <p:spPr>
          <a:xfrm>
            <a:off x="3947868" y="112536"/>
            <a:ext cx="3306675" cy="641637"/>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64413"/>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11</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3020"/>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81993"/>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302595"/>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283516"/>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430453"/>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03535" y="3111412"/>
            <a:ext cx="1685820" cy="2089757"/>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テキスト ボックス 78"/>
          <p:cNvSpPr txBox="1"/>
          <p:nvPr/>
        </p:nvSpPr>
        <p:spPr>
          <a:xfrm>
            <a:off x="1962247" y="4979827"/>
            <a:ext cx="1900440" cy="246221"/>
          </a:xfrm>
          <a:prstGeom prst="rect">
            <a:avLst/>
          </a:prstGeom>
          <a:noFill/>
        </p:spPr>
        <p:txBody>
          <a:bodyPr wrap="square" rtlCol="0">
            <a:spAutoFit/>
          </a:bodyPr>
          <a:lstStyle/>
          <a:p>
            <a:pPr algn="ctr" fontAlgn="auto">
              <a:spcBef>
                <a:spcPts val="0"/>
              </a:spcBef>
              <a:spcAft>
                <a:spcPts val="0"/>
              </a:spcAft>
            </a:pP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10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30-12</a:t>
            </a:r>
            <a:r>
              <a:rPr lang="ja-JP" altLang="en-US" sz="10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10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5500</a:t>
            </a:r>
            <a:endParaRPr lang="ja-JP" altLang="en-US" sz="10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480707"/>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100024"/>
            <a:ext cx="141482" cy="156793"/>
          </a:xfrm>
          <a:prstGeom prst="rect">
            <a:avLst/>
          </a:prstGeom>
        </p:spPr>
      </p:pic>
      <p:sp>
        <p:nvSpPr>
          <p:cNvPr id="286" name="テキスト ボックス 285"/>
          <p:cNvSpPr txBox="1"/>
          <p:nvPr/>
        </p:nvSpPr>
        <p:spPr>
          <a:xfrm>
            <a:off x="206437" y="4782482"/>
            <a:ext cx="185344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重ねに教室 冬野菜餃子づくり</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p:txBody>
      </p:sp>
      <p:sp>
        <p:nvSpPr>
          <p:cNvPr id="287" name="テキスト ボックス 286"/>
          <p:cNvSpPr txBox="1"/>
          <p:nvPr/>
        </p:nvSpPr>
        <p:spPr>
          <a:xfrm>
            <a:off x="244467" y="4532063"/>
            <a:ext cx="1743874" cy="215444"/>
          </a:xfrm>
          <a:prstGeom prst="rect">
            <a:avLst/>
          </a:prstGeom>
          <a:noFill/>
        </p:spPr>
        <p:txBody>
          <a:bodyPr wrap="square" rtlCol="0">
            <a:spAutoFit/>
          </a:bodyPr>
          <a:lstStyle>
            <a:defPPr>
              <a:defRPr lang="ja-JP"/>
            </a:defPPr>
            <a:lvl1pPr>
              <a:defRPr sz="800"/>
            </a:lvl1pPr>
          </a:lstStyle>
          <a:p>
            <a:endParaRPr lang="ja-JP" altLang="en-US" dirty="0"/>
          </a:p>
        </p:txBody>
      </p:sp>
      <p:sp>
        <p:nvSpPr>
          <p:cNvPr id="288" name="テキスト ボックス 287"/>
          <p:cNvSpPr txBox="1"/>
          <p:nvPr/>
        </p:nvSpPr>
        <p:spPr>
          <a:xfrm>
            <a:off x="241162" y="4979269"/>
            <a:ext cx="1798061" cy="246221"/>
          </a:xfrm>
          <a:prstGeom prst="rect">
            <a:avLst/>
          </a:prstGeom>
          <a:noFill/>
        </p:spPr>
        <p:txBody>
          <a:bodyPr wrap="square" rtlCol="0">
            <a:spAutoFit/>
          </a:bodyPr>
          <a:lstStyle/>
          <a:p>
            <a:pPr algn="ctr" fontAlgn="auto">
              <a:spcBef>
                <a:spcPts val="0"/>
              </a:spcBef>
              <a:spcAft>
                <a:spcPts val="0"/>
              </a:spcAft>
            </a:pP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10:30-12</a:t>
            </a:r>
            <a:r>
              <a:rPr lang="ja-JP" altLang="en-US" sz="10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10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1000" dirty="0">
                <a:solidFill>
                  <a:srgbClr val="ED7D31">
                    <a:lumMod val="50000"/>
                  </a:srgbClr>
                </a:solidFill>
                <a:latin typeface="ＭＳ Ｐゴシック" panose="020B0600070205080204" pitchFamily="50" charset="-128"/>
                <a:ea typeface="ＭＳ Ｐゴシック" panose="020B0600070205080204" pitchFamily="50" charset="-128"/>
              </a:rPr>
              <a:t>\4500</a:t>
            </a:r>
            <a:r>
              <a:rPr lang="ja-JP" altLang="en-US" sz="1000" dirty="0">
                <a:solidFill>
                  <a:srgbClr val="ED7D31">
                    <a:lumMod val="50000"/>
                  </a:srgbClr>
                </a:solidFill>
                <a:latin typeface="ＭＳ Ｐゴシック" panose="020B0600070205080204" pitchFamily="50" charset="-128"/>
                <a:ea typeface="ＭＳ Ｐゴシック" panose="020B0600070205080204" pitchFamily="50" charset="-128"/>
              </a:rPr>
              <a:t>円前後</a:t>
            </a:r>
            <a:endParaRPr lang="ja-JP" altLang="en-US" sz="10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16537" y="6088640"/>
            <a:ext cx="1662748" cy="707886"/>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クリスマスアレンジレッスン</a:t>
            </a:r>
            <a:br>
              <a:rPr lang="en-US" altLang="ja-JP" sz="800" b="1" spc="100" dirty="0">
                <a:solidFill>
                  <a:srgbClr val="ED7D31">
                    <a:lumMod val="50000"/>
                  </a:srgbClr>
                </a:solidFill>
                <a:latin typeface="Calibri" panose="020F0502020204030204"/>
                <a:ea typeface="ＭＳ Ｐゴシック" panose="020B0600070205080204" pitchFamily="50" charset="-128"/>
              </a:rPr>
            </a:br>
            <a:br>
              <a:rPr lang="en-US" altLang="ja-JP" sz="800" b="1" spc="100" dirty="0">
                <a:solidFill>
                  <a:srgbClr val="ED7D31">
                    <a:lumMod val="50000"/>
                  </a:srgbClr>
                </a:solidFill>
                <a:latin typeface="Calibri" panose="020F0502020204030204"/>
                <a:ea typeface="ＭＳ Ｐゴシック" panose="020B0600070205080204" pitchFamily="50" charset="-128"/>
              </a:rPr>
            </a:br>
            <a:r>
              <a:rPr lang="ja-JP" altLang="en-US" sz="800" b="1" spc="100" dirty="0">
                <a:solidFill>
                  <a:srgbClr val="ED7D31">
                    <a:lumMod val="50000"/>
                  </a:srgbClr>
                </a:solidFill>
                <a:latin typeface="Calibri" panose="020F0502020204030204"/>
                <a:ea typeface="ＭＳ Ｐゴシック" panose="020B0600070205080204" pitchFamily="50" charset="-128"/>
              </a:rPr>
              <a:t>サンプル制作中</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a:p>
            <a:pPr algn="ctr" fontAlgn="auto">
              <a:spcBef>
                <a:spcPts val="0"/>
              </a:spcBef>
              <a:spcAft>
                <a:spcPts val="0"/>
              </a:spcAft>
            </a:pPr>
            <a:endParaRPr lang="en-US" altLang="ja-JP" sz="800" b="1" spc="100" dirty="0">
              <a:solidFill>
                <a:srgbClr val="ED7D31">
                  <a:lumMod val="50000"/>
                </a:srgbClr>
              </a:solidFill>
              <a:latin typeface="Calibri" panose="020F0502020204030204"/>
              <a:ea typeface="ＭＳ Ｐゴシック" panose="020B0600070205080204" pitchFamily="50" charset="-128"/>
            </a:endParaRPr>
          </a:p>
          <a:p>
            <a:pPr algn="ctr" fontAlgn="auto">
              <a:spcBef>
                <a:spcPts val="0"/>
              </a:spcBef>
              <a:spcAft>
                <a:spcPts val="0"/>
              </a:spcAft>
            </a:pPr>
            <a:r>
              <a:rPr lang="en-US" altLang="ja-JP" sz="800" b="1" spc="100" dirty="0">
                <a:solidFill>
                  <a:srgbClr val="ED7D31">
                    <a:lumMod val="50000"/>
                  </a:srgbClr>
                </a:solidFill>
                <a:latin typeface="Calibri" panose="020F0502020204030204"/>
                <a:ea typeface="ＭＳ Ｐゴシック" panose="020B0600070205080204" pitchFamily="50" charset="-128"/>
              </a:rPr>
              <a:t>11</a:t>
            </a:r>
            <a:r>
              <a:rPr lang="ja-JP" altLang="en-US" sz="800" b="1" spc="100" dirty="0">
                <a:solidFill>
                  <a:srgbClr val="ED7D31">
                    <a:lumMod val="50000"/>
                  </a:srgbClr>
                </a:solidFill>
                <a:latin typeface="Calibri" panose="020F0502020204030204"/>
                <a:ea typeface="ＭＳ Ｐゴシック" panose="020B0600070205080204" pitchFamily="50" charset="-128"/>
              </a:rPr>
              <a:t>月</a:t>
            </a:r>
            <a:r>
              <a:rPr lang="en-US" altLang="ja-JP" sz="800" b="1" spc="100" dirty="0">
                <a:solidFill>
                  <a:srgbClr val="ED7D31">
                    <a:lumMod val="50000"/>
                  </a:srgbClr>
                </a:solidFill>
                <a:latin typeface="Calibri" panose="020F0502020204030204"/>
                <a:ea typeface="ＭＳ Ｐゴシック" panose="020B0600070205080204" pitchFamily="50" charset="-128"/>
              </a:rPr>
              <a:t>22</a:t>
            </a:r>
            <a:r>
              <a:rPr lang="ja-JP" altLang="en-US" sz="800" b="1" spc="100" dirty="0">
                <a:solidFill>
                  <a:srgbClr val="ED7D31">
                    <a:lumMod val="50000"/>
                  </a:srgbClr>
                </a:solidFill>
                <a:latin typeface="Calibri" panose="020F0502020204030204"/>
                <a:ea typeface="ＭＳ Ｐゴシック" panose="020B0600070205080204" pitchFamily="50" charset="-128"/>
              </a:rPr>
              <a:t>日金曜日</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12794" y="6558376"/>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kern="0" dirty="0">
                <a:solidFill>
                  <a:prstClr val="white"/>
                </a:solidFill>
                <a:latin typeface="Calibri" panose="020F0502020204030204"/>
                <a:ea typeface="ＭＳ Ｐゴシック" panose="020B0600070205080204" pitchFamily="50" charset="-128"/>
              </a:rPr>
              <a:t>Ｄ</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731061"/>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556065"/>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700408"/>
            <a:ext cx="1433707" cy="415498"/>
          </a:xfrm>
          <a:prstGeom prst="rect">
            <a:avLst/>
          </a:prstGeom>
          <a:noFill/>
        </p:spPr>
        <p:txBody>
          <a:bodyPr wrap="square" rtlCol="0">
            <a:spAutoFit/>
          </a:bodyPr>
          <a:lstStyle/>
          <a:p>
            <a:endParaRPr lang="ja-JP" altLang="ja-JP" dirty="0"/>
          </a:p>
        </p:txBody>
      </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2137392" y="4559275"/>
            <a:ext cx="1672705" cy="461665"/>
          </a:xfrm>
          <a:prstGeom prst="rect">
            <a:avLst/>
          </a:prstGeom>
          <a:noFill/>
        </p:spPr>
        <p:txBody>
          <a:bodyPr wrap="square" rtlCol="0">
            <a:spAutoFit/>
          </a:bodyPr>
          <a:lstStyle/>
          <a:p>
            <a:pPr fontAlgn="auto">
              <a:spcBef>
                <a:spcPts val="0"/>
              </a:spcBef>
              <a:spcAft>
                <a:spcPts val="0"/>
              </a:spcAft>
              <a:defRPr/>
            </a:pPr>
            <a:r>
              <a:rPr lang="ja-JP" altLang="en-US" sz="800" b="1" dirty="0">
                <a:solidFill>
                  <a:srgbClr val="926C3E"/>
                </a:solidFill>
                <a:latin typeface="+mj-lt"/>
              </a:rPr>
              <a:t>季節の養生で体調を整える グルテンフリーおやつとハーブティーに陰陽五行お話会</a:t>
            </a:r>
          </a:p>
        </p:txBody>
      </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0"/>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02767" y="3509038"/>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Ａ</a:t>
            </a: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249125" y="6222209"/>
            <a:ext cx="1397869"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第三回フリマ＆トーク会</a:t>
            </a: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808739" y="4761185"/>
            <a:ext cx="2267726"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絵本工作講座 アドベントオーナメントを作ろう</a:t>
            </a:r>
          </a:p>
        </p:txBody>
      </p:sp>
      <p:sp>
        <p:nvSpPr>
          <p:cNvPr id="255" name="テキスト ボックス 254">
            <a:extLst>
              <a:ext uri="{FF2B5EF4-FFF2-40B4-BE49-F238E27FC236}">
                <a16:creationId xmlns:a16="http://schemas.microsoft.com/office/drawing/2014/main" id="{5C4FF042-6BBF-4EBE-BE1E-4B77B1DA2002}"/>
              </a:ext>
            </a:extLst>
          </p:cNvPr>
          <p:cNvSpPr txBox="1"/>
          <p:nvPr/>
        </p:nvSpPr>
        <p:spPr>
          <a:xfrm>
            <a:off x="4806546" y="5440620"/>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絵本講座 季節の絵本 冬の絵本</a:t>
            </a:r>
            <a:endParaRPr lang="en-US" altLang="ja-JP" sz="800" spc="100" dirty="0">
              <a:latin typeface="Yu Gothic UI" panose="020B0500000000000000" pitchFamily="50" charset="-128"/>
              <a:ea typeface="Yu Gothic UI" panose="020B0500000000000000" pitchFamily="50" charset="-128"/>
            </a:endParaRPr>
          </a:p>
        </p:txBody>
      </p:sp>
      <p:sp>
        <p:nvSpPr>
          <p:cNvPr id="257" name="テキスト ボックス 256">
            <a:extLst>
              <a:ext uri="{FF2B5EF4-FFF2-40B4-BE49-F238E27FC236}">
                <a16:creationId xmlns:a16="http://schemas.microsoft.com/office/drawing/2014/main" id="{98A34313-4818-4583-8D53-7E9A846BF458}"/>
              </a:ext>
            </a:extLst>
          </p:cNvPr>
          <p:cNvSpPr txBox="1"/>
          <p:nvPr/>
        </p:nvSpPr>
        <p:spPr>
          <a:xfrm>
            <a:off x="4631664" y="5650518"/>
            <a:ext cx="138389"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38" name="テキスト ボックス 237">
            <a:extLst>
              <a:ext uri="{FF2B5EF4-FFF2-40B4-BE49-F238E27FC236}">
                <a16:creationId xmlns:a16="http://schemas.microsoft.com/office/drawing/2014/main" id="{B6BA51A1-8384-4FBA-AB5F-36E8BBBA91C6}"/>
              </a:ext>
            </a:extLst>
          </p:cNvPr>
          <p:cNvSpPr txBox="1"/>
          <p:nvPr/>
        </p:nvSpPr>
        <p:spPr>
          <a:xfrm>
            <a:off x="2080666" y="6402203"/>
            <a:ext cx="1658063" cy="954107"/>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en-US" altLang="ja-JP" dirty="0">
                <a:solidFill>
                  <a:prstClr val="black"/>
                </a:solidFill>
                <a:latin typeface="Calibri" panose="020F0502020204030204"/>
                <a:ea typeface="ＭＳ Ｐゴシック" panose="020B0600070205080204" pitchFamily="50" charset="-128"/>
              </a:rPr>
              <a:t>11</a:t>
            </a:r>
            <a:r>
              <a:rPr lang="ja-JP" altLang="en-US" dirty="0">
                <a:solidFill>
                  <a:prstClr val="black"/>
                </a:solidFill>
                <a:latin typeface="Calibri" panose="020F0502020204030204"/>
                <a:ea typeface="ＭＳ Ｐゴシック" panose="020B0600070205080204" pitchFamily="50" charset="-128"/>
              </a:rPr>
              <a:t>月</a:t>
            </a:r>
            <a:r>
              <a:rPr lang="en-US" altLang="ja-JP" dirty="0">
                <a:solidFill>
                  <a:prstClr val="black"/>
                </a:solidFill>
                <a:latin typeface="Calibri" panose="020F0502020204030204"/>
                <a:ea typeface="ＭＳ Ｐゴシック" panose="020B0600070205080204" pitchFamily="50" charset="-128"/>
              </a:rPr>
              <a:t>26</a:t>
            </a:r>
            <a:r>
              <a:rPr lang="ja-JP" altLang="en-US" dirty="0">
                <a:solidFill>
                  <a:prstClr val="black"/>
                </a:solidFill>
                <a:latin typeface="Calibri" panose="020F0502020204030204"/>
                <a:ea typeface="ＭＳ Ｐゴシック" panose="020B0600070205080204" pitchFamily="50" charset="-128"/>
              </a:rPr>
              <a:t>日 火曜日</a:t>
            </a:r>
          </a:p>
          <a:p>
            <a:pPr algn="just" fontAlgn="auto">
              <a:spcBef>
                <a:spcPts val="0"/>
              </a:spcBef>
              <a:spcAft>
                <a:spcPts val="0"/>
              </a:spcAft>
            </a:pPr>
            <a:r>
              <a:rPr lang="en-US" altLang="ja-JP" dirty="0">
                <a:solidFill>
                  <a:prstClr val="black"/>
                </a:solidFill>
                <a:latin typeface="Calibri" panose="020F0502020204030204"/>
                <a:ea typeface="ＭＳ Ｐゴシック" panose="020B0600070205080204" pitchFamily="50" charset="-128"/>
              </a:rPr>
              <a:t>10:00</a:t>
            </a:r>
            <a:r>
              <a:rPr lang="ja-JP" altLang="en-US" dirty="0">
                <a:solidFill>
                  <a:prstClr val="black"/>
                </a:solidFill>
                <a:latin typeface="Calibri" panose="020F0502020204030204"/>
                <a:ea typeface="ＭＳ Ｐゴシック" panose="020B0600070205080204" pitchFamily="50" charset="-128"/>
              </a:rPr>
              <a:t>～</a:t>
            </a:r>
            <a:r>
              <a:rPr lang="en-US" altLang="ja-JP" dirty="0">
                <a:solidFill>
                  <a:prstClr val="black"/>
                </a:solidFill>
                <a:latin typeface="Calibri" panose="020F0502020204030204"/>
                <a:ea typeface="ＭＳ Ｐゴシック" panose="020B0600070205080204" pitchFamily="50" charset="-128"/>
              </a:rPr>
              <a:t>12</a:t>
            </a:r>
            <a:r>
              <a:rPr lang="ja-JP" altLang="en-US" dirty="0">
                <a:solidFill>
                  <a:prstClr val="black"/>
                </a:solidFill>
                <a:latin typeface="Calibri" panose="020F0502020204030204"/>
                <a:ea typeface="ＭＳ Ｐゴシック" panose="020B0600070205080204" pitchFamily="50" charset="-128"/>
              </a:rPr>
              <a:t>：</a:t>
            </a:r>
            <a:r>
              <a:rPr lang="en-US" altLang="ja-JP" dirty="0">
                <a:solidFill>
                  <a:prstClr val="black"/>
                </a:solidFill>
                <a:latin typeface="Calibri" panose="020F0502020204030204"/>
                <a:ea typeface="ＭＳ Ｐゴシック" panose="020B0600070205080204" pitchFamily="50" charset="-128"/>
              </a:rPr>
              <a:t>00 </a:t>
            </a:r>
            <a:r>
              <a:rPr lang="ja-JP" altLang="en-US" dirty="0">
                <a:solidFill>
                  <a:prstClr val="black"/>
                </a:solidFill>
                <a:latin typeface="Calibri" panose="020F0502020204030204"/>
                <a:ea typeface="ＭＳ Ｐゴシック" panose="020B0600070205080204" pitchFamily="50" charset="-128"/>
              </a:rPr>
              <a:t>フリマタイム（出入り自由）</a:t>
            </a:r>
          </a:p>
          <a:p>
            <a:pPr algn="just" fontAlgn="auto">
              <a:spcBef>
                <a:spcPts val="0"/>
              </a:spcBef>
              <a:spcAft>
                <a:spcPts val="0"/>
              </a:spcAft>
            </a:pPr>
            <a:r>
              <a:rPr lang="en-US" altLang="ja-JP" dirty="0">
                <a:solidFill>
                  <a:srgbClr val="FF0000"/>
                </a:solidFill>
                <a:latin typeface="Calibri" panose="020F0502020204030204"/>
                <a:ea typeface="ＭＳ Ｐゴシック" panose="020B0600070205080204" pitchFamily="50" charset="-128"/>
              </a:rPr>
              <a:t>13</a:t>
            </a:r>
            <a:r>
              <a:rPr lang="ja-JP" altLang="en-US" dirty="0">
                <a:solidFill>
                  <a:srgbClr val="FF0000"/>
                </a:solidFill>
                <a:latin typeface="Calibri" panose="020F0502020204030204"/>
                <a:ea typeface="ＭＳ Ｐゴシック" panose="020B0600070205080204" pitchFamily="50" charset="-128"/>
              </a:rPr>
              <a:t>：</a:t>
            </a:r>
            <a:r>
              <a:rPr lang="en-US" altLang="ja-JP" dirty="0">
                <a:solidFill>
                  <a:srgbClr val="FF0000"/>
                </a:solidFill>
                <a:latin typeface="Calibri" panose="020F0502020204030204"/>
                <a:ea typeface="ＭＳ Ｐゴシック" panose="020B0600070205080204" pitchFamily="50" charset="-128"/>
              </a:rPr>
              <a:t>00</a:t>
            </a:r>
            <a:r>
              <a:rPr lang="ja-JP" altLang="en-US" dirty="0">
                <a:solidFill>
                  <a:srgbClr val="FF0000"/>
                </a:solidFill>
                <a:latin typeface="Calibri" panose="020F0502020204030204"/>
                <a:ea typeface="ＭＳ Ｐゴシック" panose="020B0600070205080204" pitchFamily="50" charset="-128"/>
              </a:rPr>
              <a:t>～</a:t>
            </a:r>
            <a:r>
              <a:rPr lang="en-US" altLang="ja-JP" dirty="0">
                <a:solidFill>
                  <a:srgbClr val="FF0000"/>
                </a:solidFill>
                <a:latin typeface="Calibri" panose="020F0502020204030204"/>
                <a:ea typeface="ＭＳ Ｐゴシック" panose="020B0600070205080204" pitchFamily="50" charset="-128"/>
              </a:rPr>
              <a:t>14</a:t>
            </a:r>
            <a:r>
              <a:rPr lang="ja-JP" altLang="en-US" dirty="0">
                <a:solidFill>
                  <a:srgbClr val="FF0000"/>
                </a:solidFill>
                <a:latin typeface="Calibri" panose="020F0502020204030204"/>
                <a:ea typeface="ＭＳ Ｐゴシック" panose="020B0600070205080204" pitchFamily="50" charset="-128"/>
              </a:rPr>
              <a:t>：</a:t>
            </a:r>
            <a:r>
              <a:rPr lang="en-US" altLang="ja-JP" dirty="0">
                <a:solidFill>
                  <a:srgbClr val="FF0000"/>
                </a:solidFill>
                <a:latin typeface="Calibri" panose="020F0502020204030204"/>
                <a:ea typeface="ＭＳ Ｐゴシック" panose="020B0600070205080204" pitchFamily="50" charset="-128"/>
              </a:rPr>
              <a:t>00 </a:t>
            </a:r>
            <a:r>
              <a:rPr lang="ja-JP" altLang="en-US" dirty="0">
                <a:solidFill>
                  <a:srgbClr val="FF0000"/>
                </a:solidFill>
                <a:latin typeface="Calibri" panose="020F0502020204030204"/>
                <a:ea typeface="ＭＳ Ｐゴシック" panose="020B0600070205080204" pitchFamily="50" charset="-128"/>
              </a:rPr>
              <a:t>先生に色々聞いちゃうトーク会♪（予約制）￥</a:t>
            </a:r>
            <a:r>
              <a:rPr lang="en-US" altLang="ja-JP" dirty="0">
                <a:solidFill>
                  <a:srgbClr val="FF0000"/>
                </a:solidFill>
                <a:latin typeface="Calibri" panose="020F0502020204030204"/>
                <a:ea typeface="ＭＳ Ｐゴシック" panose="020B0600070205080204" pitchFamily="50" charset="-128"/>
              </a:rPr>
              <a:t>1000</a:t>
            </a:r>
            <a:endParaRPr lang="ja-JP" altLang="en-US" dirty="0">
              <a:solidFill>
                <a:srgbClr val="FF0000"/>
              </a:solidFill>
              <a:latin typeface="Calibri" panose="020F0502020204030204"/>
              <a:ea typeface="ＭＳ Ｐゴシック" panose="020B0600070205080204" pitchFamily="50" charset="-128"/>
            </a:endParaRPr>
          </a:p>
          <a:p>
            <a:pPr algn="just" fontAlgn="auto">
              <a:spcBef>
                <a:spcPts val="0"/>
              </a:spcBef>
              <a:spcAft>
                <a:spcPts val="0"/>
              </a:spcAft>
            </a:pPr>
            <a:r>
              <a:rPr lang="en-US" altLang="ja-JP" dirty="0">
                <a:solidFill>
                  <a:prstClr val="black"/>
                </a:solidFill>
                <a:latin typeface="Calibri" panose="020F0502020204030204"/>
                <a:ea typeface="ＭＳ Ｐゴシック" panose="020B0600070205080204" pitchFamily="50" charset="-128"/>
              </a:rPr>
              <a:t>14</a:t>
            </a:r>
            <a:r>
              <a:rPr lang="ja-JP" altLang="en-US" dirty="0">
                <a:solidFill>
                  <a:prstClr val="black"/>
                </a:solidFill>
                <a:latin typeface="Calibri" panose="020F0502020204030204"/>
                <a:ea typeface="ＭＳ Ｐゴシック" panose="020B0600070205080204" pitchFamily="50" charset="-128"/>
              </a:rPr>
              <a:t>：</a:t>
            </a:r>
            <a:r>
              <a:rPr lang="en-US" altLang="ja-JP" dirty="0">
                <a:solidFill>
                  <a:prstClr val="black"/>
                </a:solidFill>
                <a:latin typeface="Calibri" panose="020F0502020204030204"/>
                <a:ea typeface="ＭＳ Ｐゴシック" panose="020B0600070205080204" pitchFamily="50" charset="-128"/>
              </a:rPr>
              <a:t>00</a:t>
            </a:r>
            <a:r>
              <a:rPr lang="ja-JP" altLang="en-US" dirty="0">
                <a:solidFill>
                  <a:prstClr val="black"/>
                </a:solidFill>
                <a:latin typeface="Calibri" panose="020F0502020204030204"/>
                <a:ea typeface="ＭＳ Ｐゴシック" panose="020B0600070205080204" pitchFamily="50" charset="-128"/>
              </a:rPr>
              <a:t>～</a:t>
            </a:r>
            <a:r>
              <a:rPr lang="en-US" altLang="ja-JP" dirty="0">
                <a:solidFill>
                  <a:prstClr val="black"/>
                </a:solidFill>
                <a:latin typeface="Calibri" panose="020F0502020204030204"/>
                <a:ea typeface="ＭＳ Ｐゴシック" panose="020B0600070205080204" pitchFamily="50" charset="-128"/>
              </a:rPr>
              <a:t>15</a:t>
            </a:r>
            <a:r>
              <a:rPr lang="ja-JP" altLang="en-US" dirty="0">
                <a:solidFill>
                  <a:prstClr val="black"/>
                </a:solidFill>
                <a:latin typeface="Calibri" panose="020F0502020204030204"/>
                <a:ea typeface="ＭＳ Ｐゴシック" panose="020B0600070205080204" pitchFamily="50" charset="-128"/>
              </a:rPr>
              <a:t>：</a:t>
            </a:r>
            <a:r>
              <a:rPr lang="en-US" altLang="ja-JP" dirty="0">
                <a:solidFill>
                  <a:prstClr val="black"/>
                </a:solidFill>
                <a:latin typeface="Calibri" panose="020F0502020204030204"/>
                <a:ea typeface="ＭＳ Ｐゴシック" panose="020B0600070205080204" pitchFamily="50" charset="-128"/>
              </a:rPr>
              <a:t>00 </a:t>
            </a:r>
            <a:r>
              <a:rPr lang="ja-JP" altLang="en-US" dirty="0">
                <a:solidFill>
                  <a:prstClr val="black"/>
                </a:solidFill>
                <a:latin typeface="Calibri" panose="020F0502020204030204"/>
                <a:ea typeface="ＭＳ Ｐゴシック" panose="020B0600070205080204" pitchFamily="50" charset="-128"/>
              </a:rPr>
              <a:t>フリマタイム（出入り自由）</a:t>
            </a:r>
            <a:endParaRPr lang="en-US" altLang="ja-JP" dirty="0">
              <a:solidFill>
                <a:prstClr val="black"/>
              </a:solidFill>
              <a:latin typeface="Calibri" panose="020F0502020204030204"/>
              <a:ea typeface="ＭＳ Ｐゴシック" panose="020B0600070205080204" pitchFamily="50" charset="-128"/>
            </a:endParaRPr>
          </a:p>
        </p:txBody>
      </p:sp>
      <p:sp>
        <p:nvSpPr>
          <p:cNvPr id="242" name="テキスト ボックス 241">
            <a:extLst>
              <a:ext uri="{FF2B5EF4-FFF2-40B4-BE49-F238E27FC236}">
                <a16:creationId xmlns:a16="http://schemas.microsoft.com/office/drawing/2014/main" id="{9648FB06-A876-4114-B8EF-F635A599F3A1}"/>
              </a:ext>
            </a:extLst>
          </p:cNvPr>
          <p:cNvSpPr txBox="1"/>
          <p:nvPr/>
        </p:nvSpPr>
        <p:spPr>
          <a:xfrm>
            <a:off x="4738863" y="3526924"/>
            <a:ext cx="234809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重ね煮教室 冬野菜を使って餃子をつくろう</a:t>
            </a:r>
          </a:p>
        </p:txBody>
      </p:sp>
      <p:sp>
        <p:nvSpPr>
          <p:cNvPr id="214" name="テキスト ボックス 213">
            <a:extLst>
              <a:ext uri="{FF2B5EF4-FFF2-40B4-BE49-F238E27FC236}">
                <a16:creationId xmlns:a16="http://schemas.microsoft.com/office/drawing/2014/main" id="{93686E3B-2147-49BF-A1D1-609EFDECEB9D}"/>
              </a:ext>
            </a:extLst>
          </p:cNvPr>
          <p:cNvSpPr txBox="1"/>
          <p:nvPr/>
        </p:nvSpPr>
        <p:spPr>
          <a:xfrm>
            <a:off x="4595286" y="3805283"/>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5" name="テキスト ボックス 214">
            <a:extLst>
              <a:ext uri="{FF2B5EF4-FFF2-40B4-BE49-F238E27FC236}">
                <a16:creationId xmlns:a16="http://schemas.microsoft.com/office/drawing/2014/main" id="{29E857A5-A53F-49C2-9667-31C2FEE25867}"/>
              </a:ext>
            </a:extLst>
          </p:cNvPr>
          <p:cNvSpPr txBox="1"/>
          <p:nvPr/>
        </p:nvSpPr>
        <p:spPr>
          <a:xfrm>
            <a:off x="4779529" y="2893187"/>
            <a:ext cx="2342557" cy="123111"/>
          </a:xfrm>
          <a:prstGeom prst="rect">
            <a:avLst/>
          </a:prstGeom>
          <a:noFill/>
        </p:spPr>
        <p:txBody>
          <a:bodyPr wrap="square" lIns="18000" tIns="0" rIns="0" bIns="0" rtlCol="0">
            <a:spAutoFit/>
          </a:bodyPr>
          <a:lstStyle/>
          <a:p>
            <a:r>
              <a:rPr lang="ja-JP" altLang="en-US" sz="800"/>
              <a:t>親子でつくろう 米粉で作るピザ体験レッスン</a:t>
            </a:r>
            <a:r>
              <a:rPr lang="en-US" altLang="ja-JP" sz="800"/>
              <a:t>+</a:t>
            </a:r>
            <a:r>
              <a:rPr lang="ja-JP" altLang="en-US" sz="800"/>
              <a:t>試食会</a:t>
            </a:r>
          </a:p>
        </p:txBody>
      </p:sp>
      <p:sp>
        <p:nvSpPr>
          <p:cNvPr id="225" name="テキスト ボックス 224">
            <a:extLst>
              <a:ext uri="{FF2B5EF4-FFF2-40B4-BE49-F238E27FC236}">
                <a16:creationId xmlns:a16="http://schemas.microsoft.com/office/drawing/2014/main" id="{D70CE097-9220-46D7-B0EB-22710021A676}"/>
              </a:ext>
            </a:extLst>
          </p:cNvPr>
          <p:cNvSpPr txBox="1"/>
          <p:nvPr/>
        </p:nvSpPr>
        <p:spPr>
          <a:xfrm>
            <a:off x="4770053" y="3291428"/>
            <a:ext cx="1647198"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p:txBody>
      </p:sp>
      <p:pic>
        <p:nvPicPr>
          <p:cNvPr id="211" name="図 210">
            <a:extLst>
              <a:ext uri="{FF2B5EF4-FFF2-40B4-BE49-F238E27FC236}">
                <a16:creationId xmlns:a16="http://schemas.microsoft.com/office/drawing/2014/main" id="{D7366CEB-53EF-427B-86F2-D9A699C25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609" y="2871721"/>
            <a:ext cx="141482" cy="156793"/>
          </a:xfrm>
          <a:prstGeom prst="rect">
            <a:avLst/>
          </a:prstGeom>
        </p:spPr>
      </p:pic>
      <p:pic>
        <p:nvPicPr>
          <p:cNvPr id="212" name="図 211">
            <a:extLst>
              <a:ext uri="{FF2B5EF4-FFF2-40B4-BE49-F238E27FC236}">
                <a16:creationId xmlns:a16="http://schemas.microsoft.com/office/drawing/2014/main" id="{26E20B5C-6F9E-4644-89BB-CCFB91594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794" y="6749496"/>
            <a:ext cx="141482" cy="156793"/>
          </a:xfrm>
          <a:prstGeom prst="rect">
            <a:avLst/>
          </a:prstGeom>
        </p:spPr>
      </p:pic>
      <p:sp>
        <p:nvSpPr>
          <p:cNvPr id="219" name="テキスト ボックス 218">
            <a:extLst>
              <a:ext uri="{FF2B5EF4-FFF2-40B4-BE49-F238E27FC236}">
                <a16:creationId xmlns:a16="http://schemas.microsoft.com/office/drawing/2014/main" id="{78300907-4676-48AD-92CC-D30EDD7FF5D8}"/>
              </a:ext>
            </a:extLst>
          </p:cNvPr>
          <p:cNvSpPr txBox="1"/>
          <p:nvPr/>
        </p:nvSpPr>
        <p:spPr>
          <a:xfrm>
            <a:off x="4809813" y="5672676"/>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クリスマスアレンジレッスン</a:t>
            </a:r>
            <a:endParaRPr lang="en-US" altLang="ja-JP" sz="800" spc="100" dirty="0">
              <a:latin typeface="Yu Gothic UI" panose="020B0500000000000000" pitchFamily="50" charset="-128"/>
              <a:ea typeface="Yu Gothic UI" panose="020B0500000000000000" pitchFamily="50" charset="-128"/>
            </a:endParaRPr>
          </a:p>
        </p:txBody>
      </p:sp>
      <p:sp>
        <p:nvSpPr>
          <p:cNvPr id="220" name="テキスト ボックス 219">
            <a:extLst>
              <a:ext uri="{FF2B5EF4-FFF2-40B4-BE49-F238E27FC236}">
                <a16:creationId xmlns:a16="http://schemas.microsoft.com/office/drawing/2014/main" id="{BB5EAE3F-8388-4B5B-95BB-8886A9D65AAB}"/>
              </a:ext>
            </a:extLst>
          </p:cNvPr>
          <p:cNvSpPr txBox="1"/>
          <p:nvPr/>
        </p:nvSpPr>
        <p:spPr>
          <a:xfrm>
            <a:off x="4829533" y="6984097"/>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フェリシモ手作り倶楽部</a:t>
            </a:r>
            <a:endParaRPr lang="en-US" altLang="ja-JP" sz="800" spc="100" dirty="0">
              <a:latin typeface="Yu Gothic UI" panose="020B0500000000000000" pitchFamily="50" charset="-128"/>
              <a:ea typeface="Yu Gothic UI" panose="020B0500000000000000" pitchFamily="50" charset="-128"/>
            </a:endParaRPr>
          </a:p>
        </p:txBody>
      </p:sp>
      <p:pic>
        <p:nvPicPr>
          <p:cNvPr id="210" name="図 209">
            <a:extLst>
              <a:ext uri="{FF2B5EF4-FFF2-40B4-BE49-F238E27FC236}">
                <a16:creationId xmlns:a16="http://schemas.microsoft.com/office/drawing/2014/main" id="{87956019-2FEF-446D-ACC9-BF5888499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654" y="5413809"/>
            <a:ext cx="141482" cy="156793"/>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16" name="グループ化 215">
            <a:extLst>
              <a:ext uri="{FF2B5EF4-FFF2-40B4-BE49-F238E27FC236}">
                <a16:creationId xmlns:a16="http://schemas.microsoft.com/office/drawing/2014/main" id="{F4968045-8B40-482D-86EA-35FCD56B60D3}"/>
              </a:ext>
            </a:extLst>
          </p:cNvPr>
          <p:cNvGrpSpPr/>
          <p:nvPr/>
        </p:nvGrpSpPr>
        <p:grpSpPr>
          <a:xfrm>
            <a:off x="4619892" y="822237"/>
            <a:ext cx="139887" cy="109498"/>
            <a:chOff x="6333046" y="733504"/>
            <a:chExt cx="139887" cy="109498"/>
          </a:xfrm>
        </p:grpSpPr>
        <p:sp>
          <p:nvSpPr>
            <p:cNvPr id="218" name="円形吹き出し 2">
              <a:extLst>
                <a:ext uri="{FF2B5EF4-FFF2-40B4-BE49-F238E27FC236}">
                  <a16:creationId xmlns:a16="http://schemas.microsoft.com/office/drawing/2014/main" id="{9475BBF2-DE5C-47B1-AFD7-6C9C9338CC0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22" name="円/楕円 7">
              <a:extLst>
                <a:ext uri="{FF2B5EF4-FFF2-40B4-BE49-F238E27FC236}">
                  <a16:creationId xmlns:a16="http://schemas.microsoft.com/office/drawing/2014/main" id="{EA6363DC-2CFB-4015-A7E2-A224753B16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24" name="円/楕円 280">
              <a:extLst>
                <a:ext uri="{FF2B5EF4-FFF2-40B4-BE49-F238E27FC236}">
                  <a16:creationId xmlns:a16="http://schemas.microsoft.com/office/drawing/2014/main" id="{5AB0A797-9743-42A0-A05E-1A4B10DE6FFF}"/>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26" name="円/楕円 281">
              <a:extLst>
                <a:ext uri="{FF2B5EF4-FFF2-40B4-BE49-F238E27FC236}">
                  <a16:creationId xmlns:a16="http://schemas.microsoft.com/office/drawing/2014/main" id="{DDC8DA5D-AC35-4C0C-93A8-C1161C34BAA9}"/>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235" name="グループ化 234">
            <a:extLst>
              <a:ext uri="{FF2B5EF4-FFF2-40B4-BE49-F238E27FC236}">
                <a16:creationId xmlns:a16="http://schemas.microsoft.com/office/drawing/2014/main" id="{908F2F2F-344B-4340-AD65-5637200959E1}"/>
              </a:ext>
            </a:extLst>
          </p:cNvPr>
          <p:cNvGrpSpPr/>
          <p:nvPr/>
        </p:nvGrpSpPr>
        <p:grpSpPr>
          <a:xfrm>
            <a:off x="4625509" y="1929627"/>
            <a:ext cx="139887" cy="109498"/>
            <a:chOff x="6333046" y="733504"/>
            <a:chExt cx="139887" cy="109498"/>
          </a:xfrm>
        </p:grpSpPr>
        <p:sp>
          <p:nvSpPr>
            <p:cNvPr id="237" name="円形吹き出し 2">
              <a:extLst>
                <a:ext uri="{FF2B5EF4-FFF2-40B4-BE49-F238E27FC236}">
                  <a16:creationId xmlns:a16="http://schemas.microsoft.com/office/drawing/2014/main" id="{7DBF5295-5B3F-472E-BAC2-4231C7C6D06F}"/>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9" name="円/楕円 7">
              <a:extLst>
                <a:ext uri="{FF2B5EF4-FFF2-40B4-BE49-F238E27FC236}">
                  <a16:creationId xmlns:a16="http://schemas.microsoft.com/office/drawing/2014/main" id="{5430F33A-DEDE-449C-A1B2-79D8F64671CC}"/>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0" name="円/楕円 280">
              <a:extLst>
                <a:ext uri="{FF2B5EF4-FFF2-40B4-BE49-F238E27FC236}">
                  <a16:creationId xmlns:a16="http://schemas.microsoft.com/office/drawing/2014/main" id="{4E278207-E50E-481C-B688-9974C39A0195}"/>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41" name="円/楕円 281">
              <a:extLst>
                <a:ext uri="{FF2B5EF4-FFF2-40B4-BE49-F238E27FC236}">
                  <a16:creationId xmlns:a16="http://schemas.microsoft.com/office/drawing/2014/main" id="{D229B3EE-6637-466B-9952-E427BE66AADE}"/>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3" name="テキスト ボックス 262">
            <a:extLst>
              <a:ext uri="{FF2B5EF4-FFF2-40B4-BE49-F238E27FC236}">
                <a16:creationId xmlns:a16="http://schemas.microsoft.com/office/drawing/2014/main" id="{3C0A712E-E03D-4C7F-9494-31EE4774ECA7}"/>
              </a:ext>
            </a:extLst>
          </p:cNvPr>
          <p:cNvSpPr txBox="1"/>
          <p:nvPr/>
        </p:nvSpPr>
        <p:spPr>
          <a:xfrm>
            <a:off x="4726877" y="765726"/>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
        <p:nvSpPr>
          <p:cNvPr id="265" name="テキスト ボックス 264">
            <a:extLst>
              <a:ext uri="{FF2B5EF4-FFF2-40B4-BE49-F238E27FC236}">
                <a16:creationId xmlns:a16="http://schemas.microsoft.com/office/drawing/2014/main" id="{FA27118E-7281-450A-A6A7-3E3038951655}"/>
              </a:ext>
            </a:extLst>
          </p:cNvPr>
          <p:cNvSpPr txBox="1"/>
          <p:nvPr/>
        </p:nvSpPr>
        <p:spPr>
          <a:xfrm>
            <a:off x="4729002" y="1873259"/>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sp>
        <p:nvSpPr>
          <p:cNvPr id="267" name="テキスト ボックス 266">
            <a:extLst>
              <a:ext uri="{FF2B5EF4-FFF2-40B4-BE49-F238E27FC236}">
                <a16:creationId xmlns:a16="http://schemas.microsoft.com/office/drawing/2014/main" id="{7D619A6A-C56F-4FD5-8490-EE6B76FF5BB0}"/>
              </a:ext>
            </a:extLst>
          </p:cNvPr>
          <p:cNvSpPr txBox="1"/>
          <p:nvPr/>
        </p:nvSpPr>
        <p:spPr>
          <a:xfrm>
            <a:off x="4763324" y="6526674"/>
            <a:ext cx="2515058" cy="230832"/>
          </a:xfrm>
          <a:prstGeom prst="rect">
            <a:avLst/>
          </a:prstGeom>
          <a:noFill/>
        </p:spPr>
        <p:txBody>
          <a:bodyPr wrap="square" rtlCol="0">
            <a:spAutoFit/>
          </a:bodyPr>
          <a:lstStyle/>
          <a:p>
            <a:r>
              <a:rPr lang="ja-JP" altLang="en-US" sz="900" dirty="0">
                <a:latin typeface="+mn-ea"/>
                <a:ea typeface="+mn-ea"/>
              </a:rPr>
              <a:t>第三回 マイマイの先生によるフリマ＆トーク会</a:t>
            </a:r>
            <a:endParaRPr kumimoji="1" lang="ja-JP" altLang="en-US" sz="900" dirty="0">
              <a:latin typeface="+mn-ea"/>
              <a:ea typeface="+mn-ea"/>
            </a:endParaRPr>
          </a:p>
        </p:txBody>
      </p:sp>
      <p:sp>
        <p:nvSpPr>
          <p:cNvPr id="269" name="テキスト ボックス 268">
            <a:extLst>
              <a:ext uri="{FF2B5EF4-FFF2-40B4-BE49-F238E27FC236}">
                <a16:creationId xmlns:a16="http://schemas.microsoft.com/office/drawing/2014/main" id="{029FD843-013A-4BE1-B9C3-12BC5636964E}"/>
              </a:ext>
            </a:extLst>
          </p:cNvPr>
          <p:cNvSpPr txBox="1"/>
          <p:nvPr/>
        </p:nvSpPr>
        <p:spPr>
          <a:xfrm>
            <a:off x="4773993" y="3740879"/>
            <a:ext cx="2348093" cy="369332"/>
          </a:xfrm>
          <a:prstGeom prst="rect">
            <a:avLst/>
          </a:prstGeom>
          <a:noFill/>
        </p:spPr>
        <p:txBody>
          <a:bodyPr wrap="square" lIns="18000" tIns="0" rIns="0" bIns="0" rtlCol="0">
            <a:spAutoFit/>
          </a:bodyPr>
          <a:lstStyle/>
          <a:p>
            <a:pPr fontAlgn="auto">
              <a:spcBef>
                <a:spcPts val="0"/>
              </a:spcBef>
              <a:spcAft>
                <a:spcPts val="0"/>
              </a:spcAft>
              <a:defRPr/>
            </a:pPr>
            <a:r>
              <a:rPr lang="ja-JP" altLang="en-US" sz="800" dirty="0"/>
              <a:t>季節の養生で体調を整える グルテンフリーおやつとハーブティーに陰陽五行お話会</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pic>
        <p:nvPicPr>
          <p:cNvPr id="270" name="図 269">
            <a:extLst>
              <a:ext uri="{FF2B5EF4-FFF2-40B4-BE49-F238E27FC236}">
                <a16:creationId xmlns:a16="http://schemas.microsoft.com/office/drawing/2014/main" id="{ED182DC7-C83A-4975-B8AD-D04F26ABA6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227" y="3267829"/>
            <a:ext cx="141482" cy="156793"/>
          </a:xfrm>
          <a:prstGeom prst="rect">
            <a:avLst/>
          </a:prstGeom>
        </p:spPr>
      </p:pic>
      <p:pic>
        <p:nvPicPr>
          <p:cNvPr id="271" name="図 270">
            <a:extLst>
              <a:ext uri="{FF2B5EF4-FFF2-40B4-BE49-F238E27FC236}">
                <a16:creationId xmlns:a16="http://schemas.microsoft.com/office/drawing/2014/main" id="{906E8995-9E63-4FC0-9261-1BA475062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409" y="4073221"/>
            <a:ext cx="141482" cy="156793"/>
          </a:xfrm>
          <a:prstGeom prst="rect">
            <a:avLst/>
          </a:prstGeom>
        </p:spPr>
      </p:pic>
      <p:sp>
        <p:nvSpPr>
          <p:cNvPr id="272" name="テキスト ボックス 271">
            <a:extLst>
              <a:ext uri="{FF2B5EF4-FFF2-40B4-BE49-F238E27FC236}">
                <a16:creationId xmlns:a16="http://schemas.microsoft.com/office/drawing/2014/main" id="{E04FBA7A-1806-48B4-8EEF-0F7DCADB4DF1}"/>
              </a:ext>
            </a:extLst>
          </p:cNvPr>
          <p:cNvSpPr txBox="1"/>
          <p:nvPr/>
        </p:nvSpPr>
        <p:spPr>
          <a:xfrm>
            <a:off x="4792119" y="4090267"/>
            <a:ext cx="2348093" cy="123111"/>
          </a:xfrm>
          <a:prstGeom prst="rect">
            <a:avLst/>
          </a:prstGeom>
          <a:noFill/>
        </p:spPr>
        <p:txBody>
          <a:bodyPr wrap="square" lIns="18000" tIns="0" rIns="0" bIns="0" rtlCol="0">
            <a:spAutoFit/>
          </a:bodyPr>
          <a:lstStyle/>
          <a:p>
            <a:pPr fontAlgn="auto">
              <a:spcBef>
                <a:spcPts val="0"/>
              </a:spcBef>
              <a:spcAft>
                <a:spcPts val="0"/>
              </a:spcAft>
              <a:defRPr/>
            </a:pPr>
            <a:r>
              <a:rPr lang="ja-JP" altLang="en-US" sz="800" dirty="0"/>
              <a:t>クレイ講座～お肌の乾燥とくすみ対策～</a:t>
            </a:r>
          </a:p>
        </p:txBody>
      </p:sp>
      <p:pic>
        <p:nvPicPr>
          <p:cNvPr id="273" name="図 272">
            <a:extLst>
              <a:ext uri="{FF2B5EF4-FFF2-40B4-BE49-F238E27FC236}">
                <a16:creationId xmlns:a16="http://schemas.microsoft.com/office/drawing/2014/main" id="{438A67CB-C026-44BC-83CA-5FC3366DC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605" y="4739851"/>
            <a:ext cx="141482" cy="156793"/>
          </a:xfrm>
          <a:prstGeom prst="rect">
            <a:avLst/>
          </a:prstGeom>
        </p:spPr>
      </p:pic>
      <p:pic>
        <p:nvPicPr>
          <p:cNvPr id="274" name="図 273">
            <a:extLst>
              <a:ext uri="{FF2B5EF4-FFF2-40B4-BE49-F238E27FC236}">
                <a16:creationId xmlns:a16="http://schemas.microsoft.com/office/drawing/2014/main" id="{820B0EF7-E061-4C7B-81EA-FE14A1059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427" y="6968943"/>
            <a:ext cx="149464" cy="156793"/>
          </a:xfrm>
          <a:prstGeom prst="rect">
            <a:avLst/>
          </a:prstGeom>
        </p:spPr>
      </p:pic>
      <p:sp>
        <p:nvSpPr>
          <p:cNvPr id="275" name="テキスト ボックス 274">
            <a:extLst>
              <a:ext uri="{FF2B5EF4-FFF2-40B4-BE49-F238E27FC236}">
                <a16:creationId xmlns:a16="http://schemas.microsoft.com/office/drawing/2014/main" id="{AABB180E-67F1-43BA-BFAB-BF7EA5395652}"/>
              </a:ext>
            </a:extLst>
          </p:cNvPr>
          <p:cNvSpPr txBox="1"/>
          <p:nvPr/>
        </p:nvSpPr>
        <p:spPr>
          <a:xfrm>
            <a:off x="4838669" y="6776972"/>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AM/PM</a:t>
            </a:r>
          </a:p>
        </p:txBody>
      </p:sp>
      <p:grpSp>
        <p:nvGrpSpPr>
          <p:cNvPr id="276" name="グループ化 275">
            <a:extLst>
              <a:ext uri="{FF2B5EF4-FFF2-40B4-BE49-F238E27FC236}">
                <a16:creationId xmlns:a16="http://schemas.microsoft.com/office/drawing/2014/main" id="{A613631F-228F-4A5B-835C-9A58D7615418}"/>
              </a:ext>
            </a:extLst>
          </p:cNvPr>
          <p:cNvGrpSpPr/>
          <p:nvPr/>
        </p:nvGrpSpPr>
        <p:grpSpPr>
          <a:xfrm>
            <a:off x="4630166" y="4997926"/>
            <a:ext cx="139887" cy="109498"/>
            <a:chOff x="6333046" y="733504"/>
            <a:chExt cx="139887" cy="109498"/>
          </a:xfrm>
        </p:grpSpPr>
        <p:sp>
          <p:nvSpPr>
            <p:cNvPr id="278" name="円形吹き出し 2">
              <a:extLst>
                <a:ext uri="{FF2B5EF4-FFF2-40B4-BE49-F238E27FC236}">
                  <a16:creationId xmlns:a16="http://schemas.microsoft.com/office/drawing/2014/main" id="{FEF3D195-6036-4454-BD84-B707A6FDC06B}"/>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79" name="円/楕円 7">
              <a:extLst>
                <a:ext uri="{FF2B5EF4-FFF2-40B4-BE49-F238E27FC236}">
                  <a16:creationId xmlns:a16="http://schemas.microsoft.com/office/drawing/2014/main" id="{FE61C79F-8509-49C7-AEF3-303B4E224F5A}"/>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0" name="円/楕円 280">
              <a:extLst>
                <a:ext uri="{FF2B5EF4-FFF2-40B4-BE49-F238E27FC236}">
                  <a16:creationId xmlns:a16="http://schemas.microsoft.com/office/drawing/2014/main" id="{41DAFCA1-F67D-4A80-A621-B093EDFE7EB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3" name="円/楕円 281">
              <a:extLst>
                <a:ext uri="{FF2B5EF4-FFF2-40B4-BE49-F238E27FC236}">
                  <a16:creationId xmlns:a16="http://schemas.microsoft.com/office/drawing/2014/main" id="{95C12D38-191C-42D2-BADF-F924F4DE2C7A}"/>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95" name="テキスト ボックス 294">
            <a:extLst>
              <a:ext uri="{FF2B5EF4-FFF2-40B4-BE49-F238E27FC236}">
                <a16:creationId xmlns:a16="http://schemas.microsoft.com/office/drawing/2014/main" id="{72E3420B-A3EF-4BC0-ADAC-8A206060FA92}"/>
              </a:ext>
            </a:extLst>
          </p:cNvPr>
          <p:cNvSpPr txBox="1"/>
          <p:nvPr/>
        </p:nvSpPr>
        <p:spPr>
          <a:xfrm>
            <a:off x="4799691" y="4922742"/>
            <a:ext cx="1866964" cy="230832"/>
          </a:xfrm>
          <a:prstGeom prst="rect">
            <a:avLst/>
          </a:prstGeom>
          <a:noFill/>
        </p:spPr>
        <p:txBody>
          <a:bodyPr wrap="square" rtlCol="0">
            <a:spAutoFit/>
          </a:bodyPr>
          <a:lstStyle/>
          <a:p>
            <a:r>
              <a:rPr kumimoji="1" lang="ja-JP" altLang="en-US" sz="900" dirty="0">
                <a:latin typeface="+mn-ea"/>
                <a:ea typeface="+mn-ea"/>
              </a:rPr>
              <a:t>おうち相談・レンタルサロン</a:t>
            </a:r>
          </a:p>
        </p:txBody>
      </p:sp>
      <p:pic>
        <p:nvPicPr>
          <p:cNvPr id="18" name="図 17" descr="衣類, ポーズをとっている, 壁, グループ が含まれている画像&#10;&#10;自動的に生成された説明">
            <a:extLst>
              <a:ext uri="{FF2B5EF4-FFF2-40B4-BE49-F238E27FC236}">
                <a16:creationId xmlns:a16="http://schemas.microsoft.com/office/drawing/2014/main" id="{BD630A1D-2E0E-47F4-BFB3-B1E4F7BDDF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9732" y="5382283"/>
            <a:ext cx="1463176" cy="822131"/>
          </a:xfrm>
          <a:prstGeom prst="rect">
            <a:avLst/>
          </a:prstGeom>
        </p:spPr>
      </p:pic>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4" name="図 23" descr="食べ物, 皿, 写真, テーブル が含まれている画像&#10;&#10;自動的に生成された説明">
            <a:extLst>
              <a:ext uri="{FF2B5EF4-FFF2-40B4-BE49-F238E27FC236}">
                <a16:creationId xmlns:a16="http://schemas.microsoft.com/office/drawing/2014/main" id="{2AC889D6-F94C-4FE0-A151-2B80E5ED5EC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9448" y="3199975"/>
            <a:ext cx="1360759" cy="1360759"/>
          </a:xfrm>
          <a:prstGeom prst="rect">
            <a:avLst/>
          </a:prstGeom>
        </p:spPr>
      </p:pic>
      <p:sp>
        <p:nvSpPr>
          <p:cNvPr id="76" name="テキスト ボックス 75"/>
          <p:cNvSpPr txBox="1"/>
          <p:nvPr/>
        </p:nvSpPr>
        <p:spPr>
          <a:xfrm>
            <a:off x="2094399" y="3114643"/>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7" name="図 26" descr="食べ物, 皿, テーブル, 室内 が含まれている画像&#10;&#10;自動的に生成された説明">
            <a:extLst>
              <a:ext uri="{FF2B5EF4-FFF2-40B4-BE49-F238E27FC236}">
                <a16:creationId xmlns:a16="http://schemas.microsoft.com/office/drawing/2014/main" id="{6F0D8FC2-3C8B-4891-ACC6-F3A60B4AC1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892" y="3213876"/>
            <a:ext cx="1522685" cy="1522685"/>
          </a:xfrm>
          <a:prstGeom prst="rect">
            <a:avLst/>
          </a:prstGeom>
        </p:spPr>
      </p:pic>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9440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966206-9AE3-4301-BCF5-B7B760830E7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74AE3DC-29A8-4CDA-B8D0-ED520659CEFB}"/>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03764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75567" y="-21455"/>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2293060" y="-1074657"/>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4079912902"/>
              </p:ext>
            </p:extLst>
          </p:nvPr>
        </p:nvGraphicFramePr>
        <p:xfrm>
          <a:off x="4010440" y="677548"/>
          <a:ext cx="3184044" cy="7300874"/>
        </p:xfrm>
        <a:graphic>
          <a:graphicData uri="http://schemas.openxmlformats.org/drawingml/2006/table">
            <a:tbl>
              <a:tblPr firstRow="1" bandRow="1"/>
              <a:tblGrid>
                <a:gridCol w="248583">
                  <a:extLst>
                    <a:ext uri="{9D8B030D-6E8A-4147-A177-3AD203B41FA5}">
                      <a16:colId xmlns:a16="http://schemas.microsoft.com/office/drawing/2014/main" val="20000"/>
                    </a:ext>
                  </a:extLst>
                </a:gridCol>
                <a:gridCol w="316482">
                  <a:extLst>
                    <a:ext uri="{9D8B030D-6E8A-4147-A177-3AD203B41FA5}">
                      <a16:colId xmlns:a16="http://schemas.microsoft.com/office/drawing/2014/main" val="20001"/>
                    </a:ext>
                  </a:extLst>
                </a:gridCol>
                <a:gridCol w="2618979">
                  <a:extLst>
                    <a:ext uri="{9D8B030D-6E8A-4147-A177-3AD203B41FA5}">
                      <a16:colId xmlns:a16="http://schemas.microsoft.com/office/drawing/2014/main" val="20002"/>
                    </a:ext>
                  </a:extLst>
                </a:gridCol>
              </a:tblGrid>
              <a:tr h="225906">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78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90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19718" y="300275"/>
            <a:ext cx="3251486" cy="583685"/>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3900" b="1" spc="200" dirty="0">
                <a:solidFill>
                  <a:schemeClr val="bg1"/>
                </a:solidFill>
                <a:latin typeface="ＭＳ Ｐゴシック" panose="020B0600070205080204" pitchFamily="50" charset="-128"/>
              </a:rPr>
              <a:t>11</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2" name="テキスト ボックス 21"/>
          <p:cNvSpPr txBox="1"/>
          <p:nvPr/>
        </p:nvSpPr>
        <p:spPr>
          <a:xfrm>
            <a:off x="4927241" y="373009"/>
            <a:ext cx="1102771" cy="215444"/>
          </a:xfrm>
          <a:prstGeom prst="rect">
            <a:avLst/>
          </a:prstGeom>
          <a:noFill/>
        </p:spPr>
        <p:txBody>
          <a:bodyPr wrap="square" rtlCol="0">
            <a:spAutoFit/>
          </a:bodyPr>
          <a:lstStyle/>
          <a:p>
            <a:pPr fontAlgn="auto">
              <a:spcBef>
                <a:spcPts val="0"/>
              </a:spcBef>
              <a:spcAft>
                <a:spcPts val="0"/>
              </a:spcAft>
            </a:pPr>
            <a:r>
              <a:rPr lang="ja-JP" altLang="en-US" sz="800" spc="100" dirty="0">
                <a:solidFill>
                  <a:schemeClr val="bg1"/>
                </a:solidFill>
                <a:latin typeface="ＭＳ Ｐゴシック" panose="020B0600070205080204" pitchFamily="50" charset="-128"/>
                <a:ea typeface="ＭＳ Ｐゴシック" panose="020B0600070205080204" pitchFamily="50" charset="-128"/>
              </a:rPr>
              <a:t>（</a:t>
            </a:r>
            <a:r>
              <a:rPr lang="en-US" altLang="ja-JP" sz="800" spc="100" dirty="0">
                <a:solidFill>
                  <a:schemeClr val="bg1"/>
                </a:solidFill>
                <a:latin typeface="ＭＳ Ｐゴシック" panose="020B0600070205080204" pitchFamily="50" charset="-128"/>
                <a:ea typeface="ＭＳ Ｐゴシック" panose="020B0600070205080204" pitchFamily="50" charset="-128"/>
              </a:rPr>
              <a:t>2018.9.1</a:t>
            </a:r>
            <a:r>
              <a:rPr lang="ja-JP" altLang="en-US" sz="800" spc="100" dirty="0">
                <a:solidFill>
                  <a:schemeClr val="bg1"/>
                </a:solidFill>
                <a:latin typeface="ＭＳ Ｐゴシック" panose="020B0600070205080204" pitchFamily="50" charset="-128"/>
                <a:ea typeface="ＭＳ Ｐゴシック" panose="020B0600070205080204" pitchFamily="50" charset="-128"/>
              </a:rPr>
              <a:t>更新）</a:t>
            </a: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テキスト ボックス 76"/>
          <p:cNvSpPr txBox="1"/>
          <p:nvPr/>
        </p:nvSpPr>
        <p:spPr>
          <a:xfrm>
            <a:off x="2118184" y="4292044"/>
            <a:ext cx="1651411"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Calibri" panose="020F0502020204030204"/>
                <a:ea typeface="ＭＳ Ｐゴシック" panose="020B0600070205080204" pitchFamily="50" charset="-128"/>
              </a:rPr>
              <a:t>クリスマスツリーレッスン</a:t>
            </a:r>
          </a:p>
        </p:txBody>
      </p:sp>
      <p:sp>
        <p:nvSpPr>
          <p:cNvPr id="78" name="テキスト ボックス 77"/>
          <p:cNvSpPr txBox="1"/>
          <p:nvPr/>
        </p:nvSpPr>
        <p:spPr>
          <a:xfrm>
            <a:off x="2173324" y="4525680"/>
            <a:ext cx="156642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t>毎年リースかスワッグのレッスンが多かったのですが、</a:t>
            </a:r>
            <a:br>
              <a:rPr lang="ja-JP" altLang="en-US" dirty="0"/>
            </a:br>
            <a:r>
              <a:rPr lang="ja-JP" altLang="en-US" dirty="0"/>
              <a:t>今年はツリー型のレッスンです。</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120150" y="5002752"/>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13:00-15</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頃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26515"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endPar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pic>
        <p:nvPicPr>
          <p:cNvPr id="487" name="図 4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4" y="306648"/>
            <a:ext cx="3497160" cy="2623940"/>
          </a:xfrm>
          <a:prstGeom prst="rect">
            <a:avLst/>
          </a:prstGeom>
        </p:spPr>
      </p:pic>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309604" y="4331750"/>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ヨガメイク講座</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87" name="テキスト ボックス 286"/>
          <p:cNvSpPr txBox="1"/>
          <p:nvPr/>
        </p:nvSpPr>
        <p:spPr>
          <a:xfrm>
            <a:off x="326801" y="4578860"/>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ヨガとメイクでママの心も体もハッピーに♪好評のヨガメイク講座</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大人のみしっかりレッスン</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97710" y="5002828"/>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10:00-13</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\6000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76" name="テキスト ボックス 75"/>
          <p:cNvSpPr txBox="1"/>
          <p:nvPr/>
        </p:nvSpPr>
        <p:spPr>
          <a:xfrm>
            <a:off x="211891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90" name="正方形/長方形 289"/>
          <p:cNvSpPr/>
          <p:nvPr/>
        </p:nvSpPr>
        <p:spPr bwMode="auto">
          <a:xfrm>
            <a:off x="473701" y="5429395"/>
            <a:ext cx="1368000" cy="1044000"/>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3200" dirty="0">
                <a:solidFill>
                  <a:schemeClr val="bg1"/>
                </a:solidFill>
              </a:rPr>
              <a:t>P</a:t>
            </a:r>
            <a:endParaRPr kumimoji="1" lang="ja-JP" altLang="en-US" sz="3200" b="0" i="0" u="none" strike="noStrike" cap="none" normalizeH="0" baseline="0" dirty="0">
              <a:ln>
                <a:noFill/>
              </a:ln>
              <a:solidFill>
                <a:schemeClr val="bg1"/>
              </a:solidFill>
              <a:effectLst/>
            </a:endParaRPr>
          </a:p>
        </p:txBody>
      </p:sp>
      <p:sp>
        <p:nvSpPr>
          <p:cNvPr id="291" name="テキスト ボックス 290"/>
          <p:cNvSpPr txBox="1"/>
          <p:nvPr/>
        </p:nvSpPr>
        <p:spPr>
          <a:xfrm>
            <a:off x="326835" y="6523786"/>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大人のための読書会</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44031" y="6752656"/>
            <a:ext cx="1641899"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リードフォーアクションの読書会</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様々なジャンルの本からセレクト</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313979" y="7138665"/>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4" name="テキスト ボックス 293"/>
          <p:cNvSpPr txBox="1"/>
          <p:nvPr/>
        </p:nvSpPr>
        <p:spPr>
          <a:xfrm>
            <a:off x="2118910" y="6585505"/>
            <a:ext cx="165068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絵本工作講座</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5" name="テキスト ボックス 294"/>
          <p:cNvSpPr txBox="1"/>
          <p:nvPr/>
        </p:nvSpPr>
        <p:spPr>
          <a:xfrm>
            <a:off x="2136639" y="6827641"/>
            <a:ext cx="1712482"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クリスマスの絵本を読みながら</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アドベントオーナメント制作</a:t>
            </a:r>
            <a:endParaRPr lang="en-US" altLang="ja-JP" dirty="0">
              <a:solidFill>
                <a:prstClr val="black"/>
              </a:solidFill>
              <a:latin typeface="Calibri" panose="020F0502020204030204"/>
              <a:ea typeface="ＭＳ Ｐゴシック" panose="020B0600070205080204" pitchFamily="50" charset="-128"/>
            </a:endParaRPr>
          </a:p>
        </p:txBody>
      </p:sp>
      <p:sp>
        <p:nvSpPr>
          <p:cNvPr id="296" name="テキスト ボックス 295"/>
          <p:cNvSpPr txBox="1"/>
          <p:nvPr/>
        </p:nvSpPr>
        <p:spPr>
          <a:xfrm>
            <a:off x="2128807" y="7192255"/>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00-13</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0" name="テキスト ボックス 269"/>
          <p:cNvSpPr txBox="1"/>
          <p:nvPr/>
        </p:nvSpPr>
        <p:spPr>
          <a:xfrm>
            <a:off x="4783664" y="3949640"/>
            <a:ext cx="262423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稲森 愛弓</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吉野舞依子トーク（</a:t>
            </a:r>
            <a:r>
              <a:rPr lang="en-US" altLang="ja-JP" sz="800" spc="100" dirty="0">
                <a:latin typeface="Yu Gothic UI" panose="020B0500000000000000" pitchFamily="50" charset="-128"/>
                <a:ea typeface="Yu Gothic UI" panose="020B0500000000000000" pitchFamily="50" charset="-128"/>
              </a:rPr>
              <a:t>Facebook</a:t>
            </a:r>
            <a:r>
              <a:rPr lang="ja-JP" altLang="en-US" sz="800" spc="100" dirty="0">
                <a:latin typeface="Yu Gothic UI" panose="020B0500000000000000" pitchFamily="50" charset="-128"/>
                <a:ea typeface="Yu Gothic UI" panose="020B0500000000000000" pitchFamily="50" charset="-128"/>
              </a:rPr>
              <a:t>配信）</a:t>
            </a:r>
          </a:p>
        </p:txBody>
      </p:sp>
      <p:sp>
        <p:nvSpPr>
          <p:cNvPr id="273" name="テキスト ボックス 272"/>
          <p:cNvSpPr txBox="1"/>
          <p:nvPr/>
        </p:nvSpPr>
        <p:spPr>
          <a:xfrm>
            <a:off x="4629893" y="5731144"/>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84" name="テキスト ボックス 283"/>
          <p:cNvSpPr txBox="1"/>
          <p:nvPr/>
        </p:nvSpPr>
        <p:spPr>
          <a:xfrm>
            <a:off x="4987287" y="4423199"/>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おうち講座</a:t>
            </a:r>
          </a:p>
        </p:txBody>
      </p:sp>
      <p:sp>
        <p:nvSpPr>
          <p:cNvPr id="285" name="テキスト ボックス 284"/>
          <p:cNvSpPr txBox="1"/>
          <p:nvPr/>
        </p:nvSpPr>
        <p:spPr>
          <a:xfrm>
            <a:off x="4627182" y="4188456"/>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01" name="テキスト ボックス 300"/>
          <p:cNvSpPr txBox="1"/>
          <p:nvPr/>
        </p:nvSpPr>
        <p:spPr>
          <a:xfrm>
            <a:off x="4985069" y="5087386"/>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絵本工作講座</a:t>
            </a:r>
          </a:p>
        </p:txBody>
      </p:sp>
      <p:sp>
        <p:nvSpPr>
          <p:cNvPr id="303" name="テキスト ボックス 302"/>
          <p:cNvSpPr txBox="1"/>
          <p:nvPr/>
        </p:nvSpPr>
        <p:spPr>
          <a:xfrm>
            <a:off x="4752013" y="4192748"/>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大人のための読書会</a:t>
            </a:r>
          </a:p>
        </p:txBody>
      </p:sp>
      <p:sp>
        <p:nvSpPr>
          <p:cNvPr id="326" name="テキスト ボックス 325"/>
          <p:cNvSpPr txBox="1"/>
          <p:nvPr/>
        </p:nvSpPr>
        <p:spPr>
          <a:xfrm>
            <a:off x="4738552" y="5087386"/>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0" name="テキスト ボックス 359"/>
          <p:cNvSpPr txBox="1"/>
          <p:nvPr/>
        </p:nvSpPr>
        <p:spPr>
          <a:xfrm>
            <a:off x="4879786" y="6887631"/>
            <a:ext cx="789186"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アイシング講座</a:t>
            </a:r>
          </a:p>
        </p:txBody>
      </p:sp>
      <p:sp>
        <p:nvSpPr>
          <p:cNvPr id="486" name="テキスト ボックス 485"/>
          <p:cNvSpPr txBox="1"/>
          <p:nvPr/>
        </p:nvSpPr>
        <p:spPr>
          <a:xfrm>
            <a:off x="4789674" y="5554369"/>
            <a:ext cx="666698"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a:t>
            </a:r>
          </a:p>
        </p:txBody>
      </p:sp>
      <p:sp>
        <p:nvSpPr>
          <p:cNvPr id="490" name="テキスト ボックス 489"/>
          <p:cNvSpPr txBox="1"/>
          <p:nvPr/>
        </p:nvSpPr>
        <p:spPr>
          <a:xfrm>
            <a:off x="4919172" y="7591710"/>
            <a:ext cx="134747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大人のためのクレイ講座</a:t>
            </a:r>
          </a:p>
        </p:txBody>
      </p:sp>
      <p:pic>
        <p:nvPicPr>
          <p:cNvPr id="491" name="図 4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400" y="4398657"/>
            <a:ext cx="141482" cy="156793"/>
          </a:xfrm>
          <a:prstGeom prst="rect">
            <a:avLst/>
          </a:prstGeom>
        </p:spPr>
      </p:pic>
      <p:pic>
        <p:nvPicPr>
          <p:cNvPr id="493" name="図 4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420" y="5524079"/>
            <a:ext cx="141482" cy="156793"/>
          </a:xfrm>
          <a:prstGeom prst="rect">
            <a:avLst/>
          </a:prstGeom>
        </p:spPr>
      </p:pic>
      <p:pic>
        <p:nvPicPr>
          <p:cNvPr id="494" name="図 4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837" y="7577183"/>
            <a:ext cx="141482" cy="156793"/>
          </a:xfrm>
          <a:prstGeom prst="rect">
            <a:avLst/>
          </a:prstGeom>
        </p:spPr>
      </p:pic>
      <p:pic>
        <p:nvPicPr>
          <p:cNvPr id="27" name="図 26">
            <a:extLst>
              <a:ext uri="{FF2B5EF4-FFF2-40B4-BE49-F238E27FC236}">
                <a16:creationId xmlns:a16="http://schemas.microsoft.com/office/drawing/2014/main" id="{0305E2B4-D3B2-46A4-9FB8-7421035F87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222" y="5414592"/>
            <a:ext cx="1403679" cy="1052354"/>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107" name="テキスト ボックス 106"/>
          <p:cNvSpPr txBox="1"/>
          <p:nvPr/>
        </p:nvSpPr>
        <p:spPr>
          <a:xfrm>
            <a:off x="2126842" y="5300579"/>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26" name="図 225">
            <a:extLst>
              <a:ext uri="{FF2B5EF4-FFF2-40B4-BE49-F238E27FC236}">
                <a16:creationId xmlns:a16="http://schemas.microsoft.com/office/drawing/2014/main" id="{C7C9D1DE-2400-417D-AFE2-81D157359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6974" y="6874063"/>
            <a:ext cx="141482" cy="156793"/>
          </a:xfrm>
          <a:prstGeom prst="rect">
            <a:avLst/>
          </a:prstGeom>
        </p:spPr>
      </p:pic>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7"/>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8"/>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9"/>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752844" y="954703"/>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961599"/>
            <a:ext cx="77126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ヨガメイク講座</a:t>
            </a:r>
          </a:p>
        </p:txBody>
      </p:sp>
      <p:grpSp>
        <p:nvGrpSpPr>
          <p:cNvPr id="366" name="グループ化 365">
            <a:extLst>
              <a:ext uri="{FF2B5EF4-FFF2-40B4-BE49-F238E27FC236}">
                <a16:creationId xmlns:a16="http://schemas.microsoft.com/office/drawing/2014/main" id="{F84050BE-19AF-45F6-B072-3EC1FEA9321B}"/>
              </a:ext>
            </a:extLst>
          </p:cNvPr>
          <p:cNvGrpSpPr/>
          <p:nvPr/>
        </p:nvGrpSpPr>
        <p:grpSpPr>
          <a:xfrm>
            <a:off x="5769717" y="976802"/>
            <a:ext cx="139887" cy="109498"/>
            <a:chOff x="6333046" y="733504"/>
            <a:chExt cx="139887" cy="109498"/>
          </a:xfrm>
        </p:grpSpPr>
        <p:sp>
          <p:nvSpPr>
            <p:cNvPr id="367" name="円形吹き出し 2">
              <a:extLst>
                <a:ext uri="{FF2B5EF4-FFF2-40B4-BE49-F238E27FC236}">
                  <a16:creationId xmlns:a16="http://schemas.microsoft.com/office/drawing/2014/main" id="{31A7CDDC-ED23-4EE4-B4D1-EA7F7A3F09CF}"/>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368" name="円/楕円 7">
              <a:extLst>
                <a:ext uri="{FF2B5EF4-FFF2-40B4-BE49-F238E27FC236}">
                  <a16:creationId xmlns:a16="http://schemas.microsoft.com/office/drawing/2014/main" id="{57BAB60A-E07C-4774-9262-9AE8AA3014C7}"/>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69" name="円/楕円 280">
              <a:extLst>
                <a:ext uri="{FF2B5EF4-FFF2-40B4-BE49-F238E27FC236}">
                  <a16:creationId xmlns:a16="http://schemas.microsoft.com/office/drawing/2014/main" id="{0A82F9C6-684C-4F93-AB9D-F6C724236958}"/>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70" name="円/楕円 281">
              <a:extLst>
                <a:ext uri="{FF2B5EF4-FFF2-40B4-BE49-F238E27FC236}">
                  <a16:creationId xmlns:a16="http://schemas.microsoft.com/office/drawing/2014/main" id="{68074FE1-75CC-44DF-8CA6-41035BF8ED0A}"/>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72" name="グループ化 371">
            <a:extLst>
              <a:ext uri="{FF2B5EF4-FFF2-40B4-BE49-F238E27FC236}">
                <a16:creationId xmlns:a16="http://schemas.microsoft.com/office/drawing/2014/main" id="{559FFE10-D5EE-4F98-873C-7A0CA6B2E9AD}"/>
              </a:ext>
            </a:extLst>
          </p:cNvPr>
          <p:cNvGrpSpPr/>
          <p:nvPr/>
        </p:nvGrpSpPr>
        <p:grpSpPr>
          <a:xfrm>
            <a:off x="4763878" y="2613564"/>
            <a:ext cx="139887" cy="109498"/>
            <a:chOff x="6333046" y="733504"/>
            <a:chExt cx="139887" cy="109498"/>
          </a:xfrm>
        </p:grpSpPr>
        <p:sp>
          <p:nvSpPr>
            <p:cNvPr id="373" name="円形吹き出し 2">
              <a:extLst>
                <a:ext uri="{FF2B5EF4-FFF2-40B4-BE49-F238E27FC236}">
                  <a16:creationId xmlns:a16="http://schemas.microsoft.com/office/drawing/2014/main" id="{EF856DAD-A842-4307-85F5-08BEE97BAC20}"/>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374" name="円/楕円 7">
              <a:extLst>
                <a:ext uri="{FF2B5EF4-FFF2-40B4-BE49-F238E27FC236}">
                  <a16:creationId xmlns:a16="http://schemas.microsoft.com/office/drawing/2014/main" id="{CB4409F8-38F2-42EE-94B1-15B2818BC22E}"/>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75" name="円/楕円 280">
              <a:extLst>
                <a:ext uri="{FF2B5EF4-FFF2-40B4-BE49-F238E27FC236}">
                  <a16:creationId xmlns:a16="http://schemas.microsoft.com/office/drawing/2014/main" id="{43F7F66C-29BF-49C1-8977-D5E2587D5A83}"/>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76" name="円/楕円 281">
              <a:extLst>
                <a:ext uri="{FF2B5EF4-FFF2-40B4-BE49-F238E27FC236}">
                  <a16:creationId xmlns:a16="http://schemas.microsoft.com/office/drawing/2014/main" id="{438196DB-FB68-49F3-AF96-454CA6B97B47}"/>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77" name="グループ化 376">
            <a:extLst>
              <a:ext uri="{FF2B5EF4-FFF2-40B4-BE49-F238E27FC236}">
                <a16:creationId xmlns:a16="http://schemas.microsoft.com/office/drawing/2014/main" id="{7897E2EE-3888-4E8D-AC54-6C3125FC2928}"/>
              </a:ext>
            </a:extLst>
          </p:cNvPr>
          <p:cNvGrpSpPr/>
          <p:nvPr/>
        </p:nvGrpSpPr>
        <p:grpSpPr>
          <a:xfrm>
            <a:off x="4756835" y="3524051"/>
            <a:ext cx="139887" cy="109498"/>
            <a:chOff x="6333046" y="733504"/>
            <a:chExt cx="139887" cy="109498"/>
          </a:xfrm>
        </p:grpSpPr>
        <p:sp>
          <p:nvSpPr>
            <p:cNvPr id="378" name="円形吹き出し 2">
              <a:extLst>
                <a:ext uri="{FF2B5EF4-FFF2-40B4-BE49-F238E27FC236}">
                  <a16:creationId xmlns:a16="http://schemas.microsoft.com/office/drawing/2014/main" id="{0FDEBBE7-0A50-468C-BD80-81FE70673686}"/>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473" name="円/楕円 7">
              <a:extLst>
                <a:ext uri="{FF2B5EF4-FFF2-40B4-BE49-F238E27FC236}">
                  <a16:creationId xmlns:a16="http://schemas.microsoft.com/office/drawing/2014/main" id="{67FB59DD-36D2-4602-B6C9-FBBD874FB48C}"/>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4" name="円/楕円 280">
              <a:extLst>
                <a:ext uri="{FF2B5EF4-FFF2-40B4-BE49-F238E27FC236}">
                  <a16:creationId xmlns:a16="http://schemas.microsoft.com/office/drawing/2014/main" id="{1C035200-0260-4EB7-875D-BC5F1470F418}"/>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5" name="円/楕円 281">
              <a:extLst>
                <a:ext uri="{FF2B5EF4-FFF2-40B4-BE49-F238E27FC236}">
                  <a16:creationId xmlns:a16="http://schemas.microsoft.com/office/drawing/2014/main" id="{848E8A30-22F9-45FF-9A35-721D3FF357D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76" name="グループ化 475">
            <a:extLst>
              <a:ext uri="{FF2B5EF4-FFF2-40B4-BE49-F238E27FC236}">
                <a16:creationId xmlns:a16="http://schemas.microsoft.com/office/drawing/2014/main" id="{DE583315-1397-4596-A768-F56DFB1635D4}"/>
              </a:ext>
            </a:extLst>
          </p:cNvPr>
          <p:cNvGrpSpPr/>
          <p:nvPr/>
        </p:nvGrpSpPr>
        <p:grpSpPr>
          <a:xfrm>
            <a:off x="5747012" y="4205691"/>
            <a:ext cx="139887" cy="109498"/>
            <a:chOff x="6333046" y="733504"/>
            <a:chExt cx="139887" cy="109498"/>
          </a:xfrm>
        </p:grpSpPr>
        <p:sp>
          <p:nvSpPr>
            <p:cNvPr id="477" name="円形吹き出し 2">
              <a:extLst>
                <a:ext uri="{FF2B5EF4-FFF2-40B4-BE49-F238E27FC236}">
                  <a16:creationId xmlns:a16="http://schemas.microsoft.com/office/drawing/2014/main" id="{A2699849-A4F6-490F-B26C-205DE8D22C01}"/>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478" name="円/楕円 7">
              <a:extLst>
                <a:ext uri="{FF2B5EF4-FFF2-40B4-BE49-F238E27FC236}">
                  <a16:creationId xmlns:a16="http://schemas.microsoft.com/office/drawing/2014/main" id="{0775F18C-6D47-4281-B766-58771FDEA71C}"/>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9" name="円/楕円 280">
              <a:extLst>
                <a:ext uri="{FF2B5EF4-FFF2-40B4-BE49-F238E27FC236}">
                  <a16:creationId xmlns:a16="http://schemas.microsoft.com/office/drawing/2014/main" id="{22636C4E-7D8D-4804-8849-65914FAC15BA}"/>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80" name="円/楕円 281">
              <a:extLst>
                <a:ext uri="{FF2B5EF4-FFF2-40B4-BE49-F238E27FC236}">
                  <a16:creationId xmlns:a16="http://schemas.microsoft.com/office/drawing/2014/main" id="{B77B2EF2-3D4C-46AA-9308-E124FC7E9BB1}"/>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98" name="グループ化 497">
            <a:extLst>
              <a:ext uri="{FF2B5EF4-FFF2-40B4-BE49-F238E27FC236}">
                <a16:creationId xmlns:a16="http://schemas.microsoft.com/office/drawing/2014/main" id="{6EB005DE-693E-4A59-A2CA-4E7D79C3C0D0}"/>
              </a:ext>
            </a:extLst>
          </p:cNvPr>
          <p:cNvGrpSpPr/>
          <p:nvPr/>
        </p:nvGrpSpPr>
        <p:grpSpPr>
          <a:xfrm>
            <a:off x="5682917" y="7334309"/>
            <a:ext cx="139887" cy="109498"/>
            <a:chOff x="6333046" y="733504"/>
            <a:chExt cx="139887" cy="109498"/>
          </a:xfrm>
        </p:grpSpPr>
        <p:sp>
          <p:nvSpPr>
            <p:cNvPr id="499" name="円形吹き出し 2">
              <a:extLst>
                <a:ext uri="{FF2B5EF4-FFF2-40B4-BE49-F238E27FC236}">
                  <a16:creationId xmlns:a16="http://schemas.microsoft.com/office/drawing/2014/main" id="{359A00FE-8363-4425-8B4A-07905F59AC6C}"/>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500" name="円/楕円 7">
              <a:extLst>
                <a:ext uri="{FF2B5EF4-FFF2-40B4-BE49-F238E27FC236}">
                  <a16:creationId xmlns:a16="http://schemas.microsoft.com/office/drawing/2014/main" id="{6D32887B-4DBD-4B49-AFCE-19AF976E449F}"/>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1" name="円/楕円 280">
              <a:extLst>
                <a:ext uri="{FF2B5EF4-FFF2-40B4-BE49-F238E27FC236}">
                  <a16:creationId xmlns:a16="http://schemas.microsoft.com/office/drawing/2014/main" id="{1D546A6B-E7AF-4245-9CAF-A746184C9EA0}"/>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2" name="円/楕円 281">
              <a:extLst>
                <a:ext uri="{FF2B5EF4-FFF2-40B4-BE49-F238E27FC236}">
                  <a16:creationId xmlns:a16="http://schemas.microsoft.com/office/drawing/2014/main" id="{6FDE2B28-2F16-4068-8104-310A0EAD60D6}"/>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503" name="図 502">
            <a:extLst>
              <a:ext uri="{FF2B5EF4-FFF2-40B4-BE49-F238E27FC236}">
                <a16:creationId xmlns:a16="http://schemas.microsoft.com/office/drawing/2014/main" id="{DF1DABDC-4431-4F06-A956-4BAFFCCFF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656" y="7311951"/>
            <a:ext cx="141482" cy="156793"/>
          </a:xfrm>
          <a:prstGeom prst="rect">
            <a:avLst/>
          </a:prstGeom>
        </p:spPr>
      </p:pic>
      <p:sp>
        <p:nvSpPr>
          <p:cNvPr id="6" name="テキスト ボックス 5">
            <a:extLst>
              <a:ext uri="{FF2B5EF4-FFF2-40B4-BE49-F238E27FC236}">
                <a16:creationId xmlns:a16="http://schemas.microsoft.com/office/drawing/2014/main" id="{2A321C64-F76F-4205-A7F4-00DC95043887}"/>
              </a:ext>
            </a:extLst>
          </p:cNvPr>
          <p:cNvSpPr txBox="1"/>
          <p:nvPr/>
        </p:nvSpPr>
        <p:spPr>
          <a:xfrm>
            <a:off x="4845502" y="7310280"/>
            <a:ext cx="624106" cy="215444"/>
          </a:xfrm>
          <a:prstGeom prst="rect">
            <a:avLst/>
          </a:prstGeom>
          <a:noFill/>
        </p:spPr>
        <p:txBody>
          <a:bodyPr wrap="square" rtlCol="0">
            <a:spAutoFit/>
          </a:bodyPr>
          <a:lstStyle/>
          <a:p>
            <a:r>
              <a:rPr kumimoji="1" lang="ja-JP" altLang="en-US" sz="800" dirty="0"/>
              <a:t>パン教室</a:t>
            </a: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668850" y="6882248"/>
            <a:ext cx="139887" cy="109498"/>
            <a:chOff x="6333046" y="733504"/>
            <a:chExt cx="139887" cy="109498"/>
          </a:xfrm>
        </p:grpSpPr>
        <p:sp>
          <p:nvSpPr>
            <p:cNvPr id="505" name="円形吹き出し 2">
              <a:extLst>
                <a:ext uri="{FF2B5EF4-FFF2-40B4-BE49-F238E27FC236}">
                  <a16:creationId xmlns:a16="http://schemas.microsoft.com/office/drawing/2014/main" id="{AAB150F7-F8B9-432E-975B-FCCC9093B70D}"/>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930946"/>
            <a:ext cx="1433707" cy="215444"/>
          </a:xfrm>
          <a:prstGeom prst="rect">
            <a:avLst/>
          </a:prstGeom>
          <a:noFill/>
        </p:spPr>
        <p:txBody>
          <a:bodyPr wrap="square" rtlCol="0">
            <a:spAutoFit/>
          </a:bodyPr>
          <a:lstStyle/>
          <a:p>
            <a:r>
              <a:rPr kumimoji="1" lang="ja-JP" altLang="en-US" sz="800" dirty="0"/>
              <a:t>おうち相談</a:t>
            </a:r>
            <a:r>
              <a:rPr lang="ja-JP" altLang="en-US" sz="800" dirty="0"/>
              <a:t>／サロン</a:t>
            </a:r>
            <a:r>
              <a:rPr lang="en-US" altLang="ja-JP" sz="800" dirty="0"/>
              <a:t>PM</a:t>
            </a:r>
            <a:r>
              <a:rPr lang="ja-JP" altLang="en-US" sz="800" dirty="0"/>
              <a:t>のみ</a:t>
            </a:r>
            <a:endParaRPr lang="ja-JP" altLang="ja-JP" dirty="0"/>
          </a:p>
        </p:txBody>
      </p:sp>
      <p:sp>
        <p:nvSpPr>
          <p:cNvPr id="249" name="テキスト ボックス 248">
            <a:extLst>
              <a:ext uri="{FF2B5EF4-FFF2-40B4-BE49-F238E27FC236}">
                <a16:creationId xmlns:a16="http://schemas.microsoft.com/office/drawing/2014/main" id="{A9EB15C9-41BF-475D-969E-547904E8C050}"/>
              </a:ext>
            </a:extLst>
          </p:cNvPr>
          <p:cNvSpPr txBox="1"/>
          <p:nvPr/>
        </p:nvSpPr>
        <p:spPr>
          <a:xfrm>
            <a:off x="4919171" y="2539326"/>
            <a:ext cx="2128063" cy="215444"/>
          </a:xfrm>
          <a:prstGeom prst="rect">
            <a:avLst/>
          </a:prstGeom>
          <a:noFill/>
        </p:spPr>
        <p:txBody>
          <a:bodyPr wrap="square" rtlCol="0">
            <a:spAutoFit/>
          </a:bodyPr>
          <a:lstStyle/>
          <a:p>
            <a:r>
              <a:rPr kumimoji="1" lang="ja-JP" altLang="en-US" sz="800" dirty="0"/>
              <a:t>おうち相談</a:t>
            </a:r>
            <a:r>
              <a:rPr lang="ja-JP" altLang="en-US" sz="800" dirty="0"/>
              <a:t>／サロン（</a:t>
            </a:r>
            <a:r>
              <a:rPr lang="en-US" altLang="ja-JP" sz="800" dirty="0"/>
              <a:t>AM</a:t>
            </a:r>
            <a:r>
              <a:rPr lang="ja-JP" altLang="en-US" sz="800" dirty="0"/>
              <a:t>予約済</a:t>
            </a:r>
            <a:r>
              <a:rPr lang="en-US" altLang="ja-JP" sz="800" dirty="0"/>
              <a:t>/PM</a:t>
            </a:r>
            <a:r>
              <a:rPr lang="ja-JP" altLang="en-US" sz="800" dirty="0"/>
              <a:t>のみ）</a:t>
            </a:r>
            <a:endParaRPr lang="ja-JP" altLang="ja-JP" dirty="0"/>
          </a:p>
        </p:txBody>
      </p:sp>
      <p:sp>
        <p:nvSpPr>
          <p:cNvPr id="250" name="テキスト ボックス 249">
            <a:extLst>
              <a:ext uri="{FF2B5EF4-FFF2-40B4-BE49-F238E27FC236}">
                <a16:creationId xmlns:a16="http://schemas.microsoft.com/office/drawing/2014/main" id="{286F87DB-AD9E-4077-BEB9-9C78AE7D7E78}"/>
              </a:ext>
            </a:extLst>
          </p:cNvPr>
          <p:cNvSpPr txBox="1"/>
          <p:nvPr/>
        </p:nvSpPr>
        <p:spPr>
          <a:xfrm>
            <a:off x="4900675" y="3454483"/>
            <a:ext cx="1606976" cy="215444"/>
          </a:xfrm>
          <a:prstGeom prst="rect">
            <a:avLst/>
          </a:prstGeom>
          <a:noFill/>
        </p:spPr>
        <p:txBody>
          <a:bodyPr wrap="square" rtlCol="0">
            <a:spAutoFit/>
          </a:bodyPr>
          <a:lstStyle/>
          <a:p>
            <a:r>
              <a:rPr kumimoji="1" lang="ja-JP" altLang="en-US" sz="800" dirty="0"/>
              <a:t>おうち相談</a:t>
            </a:r>
            <a:r>
              <a:rPr lang="ja-JP" altLang="en-US" sz="800" dirty="0"/>
              <a:t>／サロン（</a:t>
            </a:r>
            <a:r>
              <a:rPr lang="en-US" altLang="ja-JP" sz="800" dirty="0"/>
              <a:t>AM</a:t>
            </a:r>
            <a:r>
              <a:rPr lang="ja-JP" altLang="en-US" sz="800" dirty="0"/>
              <a:t>のみ）</a:t>
            </a:r>
            <a:endParaRPr lang="ja-JP" altLang="ja-JP" dirty="0"/>
          </a:p>
        </p:txBody>
      </p:sp>
      <p:sp>
        <p:nvSpPr>
          <p:cNvPr id="251" name="テキスト ボックス 250">
            <a:extLst>
              <a:ext uri="{FF2B5EF4-FFF2-40B4-BE49-F238E27FC236}">
                <a16:creationId xmlns:a16="http://schemas.microsoft.com/office/drawing/2014/main" id="{8846BEF3-F412-440E-8D97-2C635974F86E}"/>
              </a:ext>
            </a:extLst>
          </p:cNvPr>
          <p:cNvSpPr txBox="1"/>
          <p:nvPr/>
        </p:nvSpPr>
        <p:spPr>
          <a:xfrm>
            <a:off x="5835311" y="4148879"/>
            <a:ext cx="1538707" cy="215444"/>
          </a:xfrm>
          <a:prstGeom prst="rect">
            <a:avLst/>
          </a:prstGeom>
          <a:noFill/>
        </p:spPr>
        <p:txBody>
          <a:bodyPr wrap="square" rtlCol="0">
            <a:spAutoFit/>
          </a:bodyPr>
          <a:lstStyle/>
          <a:p>
            <a:r>
              <a:rPr kumimoji="1" lang="ja-JP" altLang="en-US" sz="800" dirty="0"/>
              <a:t>おうち相談</a:t>
            </a:r>
            <a:r>
              <a:rPr lang="ja-JP" altLang="en-US" sz="800" dirty="0"/>
              <a:t>／サロン（</a:t>
            </a:r>
            <a:r>
              <a:rPr lang="en-US" altLang="ja-JP" sz="800" dirty="0"/>
              <a:t>PM</a:t>
            </a:r>
            <a:r>
              <a:rPr lang="ja-JP" altLang="en-US" sz="800" dirty="0"/>
              <a:t>のみ）</a:t>
            </a:r>
            <a:endParaRPr lang="ja-JP" altLang="ja-JP" dirty="0"/>
          </a:p>
        </p:txBody>
      </p:sp>
      <p:sp>
        <p:nvSpPr>
          <p:cNvPr id="254" name="テキスト ボックス 253">
            <a:extLst>
              <a:ext uri="{FF2B5EF4-FFF2-40B4-BE49-F238E27FC236}">
                <a16:creationId xmlns:a16="http://schemas.microsoft.com/office/drawing/2014/main" id="{2DEF7BEF-04CD-45E0-A710-78EF827B3047}"/>
              </a:ext>
            </a:extLst>
          </p:cNvPr>
          <p:cNvSpPr txBox="1"/>
          <p:nvPr/>
        </p:nvSpPr>
        <p:spPr>
          <a:xfrm>
            <a:off x="5764075" y="6831726"/>
            <a:ext cx="1523449" cy="215444"/>
          </a:xfrm>
          <a:prstGeom prst="rect">
            <a:avLst/>
          </a:prstGeom>
          <a:noFill/>
        </p:spPr>
        <p:txBody>
          <a:bodyPr wrap="square" rtlCol="0">
            <a:spAutoFit/>
          </a:bodyPr>
          <a:lstStyle/>
          <a:p>
            <a:r>
              <a:rPr kumimoji="1" lang="ja-JP" altLang="en-US" sz="800" dirty="0"/>
              <a:t>おうち相談</a:t>
            </a:r>
            <a:r>
              <a:rPr lang="ja-JP" altLang="en-US" sz="800" dirty="0"/>
              <a:t>／サロン（</a:t>
            </a:r>
            <a:r>
              <a:rPr lang="en-US" altLang="ja-JP" sz="800" dirty="0"/>
              <a:t>PM</a:t>
            </a:r>
            <a:r>
              <a:rPr lang="ja-JP" altLang="en-US" sz="800" dirty="0"/>
              <a:t>のみ）</a:t>
            </a:r>
            <a:endParaRPr lang="ja-JP" altLang="ja-JP" dirty="0"/>
          </a:p>
        </p:txBody>
      </p:sp>
      <p:sp>
        <p:nvSpPr>
          <p:cNvPr id="255" name="テキスト ボックス 254">
            <a:extLst>
              <a:ext uri="{FF2B5EF4-FFF2-40B4-BE49-F238E27FC236}">
                <a16:creationId xmlns:a16="http://schemas.microsoft.com/office/drawing/2014/main" id="{0A0480FC-4962-4243-A916-83FD551E1A36}"/>
              </a:ext>
            </a:extLst>
          </p:cNvPr>
          <p:cNvSpPr txBox="1"/>
          <p:nvPr/>
        </p:nvSpPr>
        <p:spPr>
          <a:xfrm>
            <a:off x="5756336" y="7279120"/>
            <a:ext cx="1523449" cy="215444"/>
          </a:xfrm>
          <a:prstGeom prst="rect">
            <a:avLst/>
          </a:prstGeom>
          <a:noFill/>
        </p:spPr>
        <p:txBody>
          <a:bodyPr wrap="square" rtlCol="0">
            <a:spAutoFit/>
          </a:bodyPr>
          <a:lstStyle/>
          <a:p>
            <a:r>
              <a:rPr kumimoji="1" lang="ja-JP" altLang="en-US" sz="800" dirty="0"/>
              <a:t>おうち相談</a:t>
            </a:r>
            <a:r>
              <a:rPr lang="ja-JP" altLang="en-US" sz="800" dirty="0"/>
              <a:t>／サロン（</a:t>
            </a:r>
            <a:r>
              <a:rPr lang="en-US" altLang="ja-JP" sz="800" dirty="0"/>
              <a:t>PM</a:t>
            </a:r>
            <a:r>
              <a:rPr lang="ja-JP" altLang="en-US" sz="800" dirty="0"/>
              <a:t>のみ）</a:t>
            </a:r>
            <a:endParaRPr lang="ja-JP" altLang="ja-JP" dirty="0"/>
          </a:p>
        </p:txBody>
      </p:sp>
      <p:pic>
        <p:nvPicPr>
          <p:cNvPr id="33" name="図 32">
            <a:extLst>
              <a:ext uri="{FF2B5EF4-FFF2-40B4-BE49-F238E27FC236}">
                <a16:creationId xmlns:a16="http://schemas.microsoft.com/office/drawing/2014/main" id="{38FA6963-256A-4F35-817E-1F7E6C4A24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996" y="3181551"/>
            <a:ext cx="1133638" cy="1133638"/>
          </a:xfrm>
          <a:prstGeom prst="rect">
            <a:avLst/>
          </a:prstGeom>
        </p:spPr>
      </p:pic>
      <p:pic>
        <p:nvPicPr>
          <p:cNvPr id="39" name="図 38">
            <a:extLst>
              <a:ext uri="{FF2B5EF4-FFF2-40B4-BE49-F238E27FC236}">
                <a16:creationId xmlns:a16="http://schemas.microsoft.com/office/drawing/2014/main" id="{228A8A80-BDB3-4807-8645-C4B889F4D0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41929" y="5381881"/>
            <a:ext cx="1173970" cy="1173970"/>
          </a:xfrm>
          <a:prstGeom prst="rect">
            <a:avLst/>
          </a:prstGeom>
        </p:spPr>
      </p:pic>
      <p:sp>
        <p:nvSpPr>
          <p:cNvPr id="257" name="テキスト ボックス 256">
            <a:extLst>
              <a:ext uri="{FF2B5EF4-FFF2-40B4-BE49-F238E27FC236}">
                <a16:creationId xmlns:a16="http://schemas.microsoft.com/office/drawing/2014/main" id="{39BFE512-0965-4241-8671-90ABF2BE975B}"/>
              </a:ext>
            </a:extLst>
          </p:cNvPr>
          <p:cNvSpPr txBox="1"/>
          <p:nvPr/>
        </p:nvSpPr>
        <p:spPr>
          <a:xfrm>
            <a:off x="4849451" y="5758266"/>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クリスマスツリーレッスン</a:t>
            </a:r>
          </a:p>
        </p:txBody>
      </p:sp>
      <p:pic>
        <p:nvPicPr>
          <p:cNvPr id="24" name="図 23">
            <a:extLst>
              <a:ext uri="{FF2B5EF4-FFF2-40B4-BE49-F238E27FC236}">
                <a16:creationId xmlns:a16="http://schemas.microsoft.com/office/drawing/2014/main" id="{D3FBF7FE-286A-4D3C-997F-202CAFDA72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52864" y="3191221"/>
            <a:ext cx="1104378" cy="1104378"/>
          </a:xfrm>
          <a:prstGeom prst="rect">
            <a:avLst/>
          </a:prstGeom>
        </p:spPr>
      </p:pic>
      <p:pic>
        <p:nvPicPr>
          <p:cNvPr id="25" name="図 24">
            <a:extLst>
              <a:ext uri="{FF2B5EF4-FFF2-40B4-BE49-F238E27FC236}">
                <a16:creationId xmlns:a16="http://schemas.microsoft.com/office/drawing/2014/main" id="{DA31CAB3-F8E2-4D27-90B5-FF7EDF360EFC}"/>
              </a:ext>
            </a:extLst>
          </p:cNvPr>
          <p:cNvPicPr>
            <a:picLocks noChangeAspect="1"/>
          </p:cNvPicPr>
          <p:nvPr/>
        </p:nvPicPr>
        <p:blipFill>
          <a:blip r:embed="rId13"/>
          <a:stretch>
            <a:fillRect/>
          </a:stretch>
        </p:blipFill>
        <p:spPr>
          <a:xfrm>
            <a:off x="4624682" y="3930322"/>
            <a:ext cx="140220" cy="152413"/>
          </a:xfrm>
          <a:prstGeom prst="rect">
            <a:avLst/>
          </a:prstGeom>
        </p:spPr>
      </p:pic>
    </p:spTree>
    <p:extLst>
      <p:ext uri="{BB962C8B-B14F-4D97-AF65-F5344CB8AC3E}">
        <p14:creationId xmlns:p14="http://schemas.microsoft.com/office/powerpoint/2010/main" val="55179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75567" y="-21455"/>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2293060" y="-1074657"/>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2802390449"/>
              </p:ext>
            </p:extLst>
          </p:nvPr>
        </p:nvGraphicFramePr>
        <p:xfrm>
          <a:off x="4005938" y="694450"/>
          <a:ext cx="3288539" cy="7283971"/>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26868">
                  <a:extLst>
                    <a:ext uri="{9D8B030D-6E8A-4147-A177-3AD203B41FA5}">
                      <a16:colId xmlns:a16="http://schemas.microsoft.com/office/drawing/2014/main" val="20001"/>
                    </a:ext>
                  </a:extLst>
                </a:gridCol>
                <a:gridCol w="2704930">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a:t>
                      </a:r>
                      <a:endParaRPr kumimoji="1" lang="en-US" altLang="ja-JP" sz="900" dirty="0"/>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パン教室</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あそびの先生体験会</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◆年末年始休業</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800" dirty="0">
                          <a:solidFill>
                            <a:srgbClr val="5F7FB7"/>
                          </a:solidFill>
                          <a:latin typeface="+mn-ea"/>
                        </a:rPr>
                        <a:t>   </a:t>
                      </a:r>
                      <a:r>
                        <a:rPr lang="en-US" altLang="ja-JP" sz="800" dirty="0">
                          <a:solidFill>
                            <a:srgbClr val="5F7FB7"/>
                          </a:solidFill>
                          <a:latin typeface="+mn-ea"/>
                        </a:rPr>
                        <a:t>12</a:t>
                      </a:r>
                      <a:r>
                        <a:rPr lang="ja-JP" altLang="en-US" sz="800" dirty="0">
                          <a:solidFill>
                            <a:srgbClr val="5F7FB7"/>
                          </a:solidFill>
                          <a:latin typeface="+mn-ea"/>
                        </a:rPr>
                        <a:t>月</a:t>
                      </a:r>
                      <a:r>
                        <a:rPr lang="en-US" altLang="ja-JP" sz="800" dirty="0">
                          <a:solidFill>
                            <a:srgbClr val="5F7FB7"/>
                          </a:solidFill>
                          <a:latin typeface="+mn-ea"/>
                        </a:rPr>
                        <a:t>22</a:t>
                      </a:r>
                      <a:r>
                        <a:rPr lang="ja-JP" altLang="en-US" sz="800" dirty="0">
                          <a:solidFill>
                            <a:srgbClr val="5F7FB7"/>
                          </a:solidFill>
                          <a:latin typeface="+mn-ea"/>
                        </a:rPr>
                        <a:t>日～</a:t>
                      </a:r>
                      <a:r>
                        <a:rPr lang="en-US" altLang="ja-JP" sz="800" dirty="0">
                          <a:solidFill>
                            <a:srgbClr val="5F7FB7"/>
                          </a:solidFill>
                          <a:latin typeface="+mn-ea"/>
                        </a:rPr>
                        <a:t>1</a:t>
                      </a:r>
                      <a:r>
                        <a:rPr lang="ja-JP" altLang="en-US" sz="800" dirty="0">
                          <a:solidFill>
                            <a:srgbClr val="5F7FB7"/>
                          </a:solidFill>
                          <a:latin typeface="+mn-ea"/>
                        </a:rPr>
                        <a:t>月</a:t>
                      </a:r>
                      <a:r>
                        <a:rPr lang="en-US" altLang="ja-JP" sz="800" dirty="0">
                          <a:solidFill>
                            <a:srgbClr val="5F7FB7"/>
                          </a:solidFill>
                          <a:latin typeface="+mn-ea"/>
                        </a:rPr>
                        <a:t>8</a:t>
                      </a:r>
                      <a:r>
                        <a:rPr lang="ja-JP" altLang="en-US" sz="800" dirty="0">
                          <a:solidFill>
                            <a:srgbClr val="5F7FB7"/>
                          </a:solidFill>
                          <a:latin typeface="+mn-ea"/>
                        </a:rPr>
                        <a:t>日まで営業お休みいただきます。</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メールでのお問い合わせ ご予約は</a:t>
                      </a:r>
                      <a:r>
                        <a:rPr kumimoji="1" lang="en-US" altLang="ja-JP" sz="800" dirty="0">
                          <a:latin typeface="+mn-ea"/>
                          <a:ea typeface="+mn-ea"/>
                        </a:rPr>
                        <a:t>24</a:t>
                      </a:r>
                      <a:r>
                        <a:rPr kumimoji="1" lang="ja-JP" altLang="en-US" sz="800" dirty="0">
                          <a:latin typeface="+mn-ea"/>
                          <a:ea typeface="+mn-ea"/>
                        </a:rPr>
                        <a:t>時間受け付けます。</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t>31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19718" y="266629"/>
            <a:ext cx="3274760" cy="617332"/>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3900" b="1" spc="200" dirty="0">
                <a:solidFill>
                  <a:schemeClr val="bg1"/>
                </a:solidFill>
                <a:latin typeface="ＭＳ Ｐゴシック" panose="020B0600070205080204" pitchFamily="50" charset="-128"/>
              </a:rPr>
              <a:t>12</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2" name="テキスト ボックス 21"/>
          <p:cNvSpPr txBox="1"/>
          <p:nvPr/>
        </p:nvSpPr>
        <p:spPr>
          <a:xfrm>
            <a:off x="4927241" y="373009"/>
            <a:ext cx="1102771" cy="215444"/>
          </a:xfrm>
          <a:prstGeom prst="rect">
            <a:avLst/>
          </a:prstGeom>
          <a:noFill/>
        </p:spPr>
        <p:txBody>
          <a:bodyPr wrap="square" rtlCol="0">
            <a:spAutoFit/>
          </a:bodyPr>
          <a:lstStyle/>
          <a:p>
            <a:pPr fontAlgn="auto">
              <a:spcBef>
                <a:spcPts val="0"/>
              </a:spcBef>
              <a:spcAft>
                <a:spcPts val="0"/>
              </a:spcAft>
            </a:pPr>
            <a:r>
              <a:rPr lang="ja-JP" altLang="en-US" sz="800" spc="100" dirty="0">
                <a:solidFill>
                  <a:schemeClr val="bg1"/>
                </a:solidFill>
                <a:latin typeface="ＭＳ Ｐゴシック" panose="020B0600070205080204" pitchFamily="50" charset="-128"/>
                <a:ea typeface="ＭＳ Ｐゴシック" panose="020B0600070205080204" pitchFamily="50" charset="-128"/>
              </a:rPr>
              <a:t>（</a:t>
            </a:r>
            <a:r>
              <a:rPr lang="en-US" altLang="ja-JP" sz="800" spc="100" dirty="0">
                <a:solidFill>
                  <a:schemeClr val="bg1"/>
                </a:solidFill>
                <a:latin typeface="ＭＳ Ｐゴシック" panose="020B0600070205080204" pitchFamily="50" charset="-128"/>
                <a:ea typeface="ＭＳ Ｐゴシック" panose="020B0600070205080204" pitchFamily="50" charset="-128"/>
              </a:rPr>
              <a:t>2018.9.1</a:t>
            </a:r>
            <a:r>
              <a:rPr lang="ja-JP" altLang="en-US" sz="800" spc="100" dirty="0">
                <a:solidFill>
                  <a:schemeClr val="bg1"/>
                </a:solidFill>
                <a:latin typeface="ＭＳ Ｐゴシック" panose="020B0600070205080204" pitchFamily="50" charset="-128"/>
                <a:ea typeface="ＭＳ Ｐゴシック" panose="020B0600070205080204" pitchFamily="50" charset="-128"/>
              </a:rPr>
              <a:t>更新）</a:t>
            </a: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173324" y="4525680"/>
            <a:ext cx="156642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クリスマスのテーマの絵本を</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読みながらキャンディリースを</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作ります。</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120150" y="5002752"/>
            <a:ext cx="1531457"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13</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00-15</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26515"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endPar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pic>
        <p:nvPicPr>
          <p:cNvPr id="487" name="図 4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4" y="306648"/>
            <a:ext cx="3497160" cy="2623940"/>
          </a:xfrm>
          <a:prstGeom prst="rect">
            <a:avLst/>
          </a:prstGeom>
        </p:spPr>
      </p:pic>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309604" y="4337101"/>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絵本アイシングコラボレッスン</a:t>
            </a:r>
          </a:p>
        </p:txBody>
      </p:sp>
      <p:sp>
        <p:nvSpPr>
          <p:cNvPr id="287" name="テキスト ボックス 286"/>
          <p:cNvSpPr txBox="1"/>
          <p:nvPr/>
        </p:nvSpPr>
        <p:spPr>
          <a:xfrm>
            <a:off x="350523" y="4536074"/>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テーマは「クリスマス」 </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絵本の発展体験とアイシングで</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クリスマスの世界を楽しみます。</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97710" y="5002828"/>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あそびの先生体験会</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親子向け </a:t>
            </a:r>
            <a:r>
              <a:rPr lang="en-US" altLang="ja-JP" dirty="0">
                <a:solidFill>
                  <a:prstClr val="black"/>
                </a:solidFill>
                <a:latin typeface="Calibri" panose="020F0502020204030204"/>
                <a:ea typeface="ＭＳ Ｐゴシック" panose="020B0600070205080204" pitchFamily="50" charset="-128"/>
              </a:rPr>
              <a:t>1.2</a:t>
            </a:r>
            <a:r>
              <a:rPr lang="ja-JP" altLang="en-US" dirty="0">
                <a:solidFill>
                  <a:prstClr val="black"/>
                </a:solidFill>
                <a:latin typeface="Calibri" panose="020F0502020204030204"/>
                <a:ea typeface="ＭＳ Ｐゴシック" panose="020B0600070205080204" pitchFamily="50" charset="-128"/>
              </a:rPr>
              <a:t>歳児 のお子さんと保護者（ご兄弟の参加も</a:t>
            </a:r>
            <a:r>
              <a:rPr lang="en-US" altLang="ja-JP" dirty="0">
                <a:solidFill>
                  <a:prstClr val="black"/>
                </a:solidFill>
                <a:latin typeface="Calibri" panose="020F0502020204030204"/>
                <a:ea typeface="ＭＳ Ｐゴシック" panose="020B0600070205080204" pitchFamily="50" charset="-128"/>
              </a:rPr>
              <a:t>OK</a:t>
            </a:r>
            <a:r>
              <a:rPr lang="ja-JP" altLang="en-US" dirty="0">
                <a:solidFill>
                  <a:prstClr val="black"/>
                </a:solidFill>
                <a:latin typeface="Calibri" panose="020F0502020204030204"/>
                <a:ea typeface="ＭＳ Ｐゴシック" panose="020B0600070205080204" pitchFamily="50" charset="-128"/>
              </a:rPr>
              <a:t>）で</a:t>
            </a:r>
            <a:r>
              <a:rPr lang="ja-JP" altLang="en-US" dirty="0" err="1">
                <a:solidFill>
                  <a:prstClr val="black"/>
                </a:solidFill>
                <a:latin typeface="Calibri" panose="020F0502020204030204"/>
                <a:ea typeface="ＭＳ Ｐゴシック" panose="020B0600070205080204" pitchFamily="50" charset="-128"/>
              </a:rPr>
              <a:t>きるを</a:t>
            </a:r>
            <a:r>
              <a:rPr lang="ja-JP" altLang="en-US" dirty="0">
                <a:solidFill>
                  <a:prstClr val="black"/>
                </a:solidFill>
                <a:latin typeface="Calibri" panose="020F0502020204030204"/>
                <a:ea typeface="ＭＳ Ｐゴシック" panose="020B0600070205080204" pitchFamily="50" charset="-128"/>
              </a:rPr>
              <a:t>見つける子育てアドバイス。</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184139" y="7124112"/>
            <a:ext cx="1976227"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 \700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（子ども追加￥</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800" dirty="0">
              <a:solidFill>
                <a:srgbClr val="E7E6E6">
                  <a:lumMod val="10000"/>
                </a:srgbClr>
              </a:solidFill>
              <a:latin typeface="Calibri" panose="020F0502020204030204"/>
              <a:ea typeface="ＭＳ Ｐゴシック" panose="020B0600070205080204" pitchFamily="50" charset="-128"/>
            </a:endParaRPr>
          </a:p>
        </p:txBody>
      </p:sp>
      <p:sp>
        <p:nvSpPr>
          <p:cNvPr id="294" name="テキスト ボックス 293"/>
          <p:cNvSpPr txBox="1"/>
          <p:nvPr/>
        </p:nvSpPr>
        <p:spPr>
          <a:xfrm>
            <a:off x="2084356" y="6701701"/>
            <a:ext cx="1624148"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Calibri" panose="020F0502020204030204"/>
                <a:ea typeface="ＭＳ Ｐゴシック" panose="020B0600070205080204" pitchFamily="50" charset="-128"/>
              </a:rPr>
              <a:t>お正月アレンジ</a:t>
            </a:r>
          </a:p>
        </p:txBody>
      </p:sp>
      <p:sp>
        <p:nvSpPr>
          <p:cNvPr id="295" name="テキスト ボックス 294"/>
          <p:cNvSpPr txBox="1"/>
          <p:nvPr/>
        </p:nvSpPr>
        <p:spPr>
          <a:xfrm>
            <a:off x="2128193" y="6913855"/>
            <a:ext cx="1712482" cy="21544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お正月飾りのアレンジレッスン</a:t>
            </a:r>
            <a:endParaRPr lang="en-US" altLang="ja-JP" dirty="0">
              <a:solidFill>
                <a:prstClr val="black"/>
              </a:solidFill>
              <a:latin typeface="Calibri" panose="020F0502020204030204"/>
              <a:ea typeface="ＭＳ Ｐゴシック" panose="020B0600070205080204" pitchFamily="50" charset="-128"/>
            </a:endParaRPr>
          </a:p>
        </p:txBody>
      </p:sp>
      <p:sp>
        <p:nvSpPr>
          <p:cNvPr id="296" name="テキスト ボックス 295"/>
          <p:cNvSpPr txBox="1"/>
          <p:nvPr/>
        </p:nvSpPr>
        <p:spPr>
          <a:xfrm>
            <a:off x="2116101" y="7095983"/>
            <a:ext cx="1546060"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2500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17437" y="5327536"/>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84" name="テキスト ボックス 283"/>
          <p:cNvSpPr txBox="1"/>
          <p:nvPr/>
        </p:nvSpPr>
        <p:spPr>
          <a:xfrm>
            <a:off x="4826467" y="4418376"/>
            <a:ext cx="1467139"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アイシングコラボレッスン</a:t>
            </a:r>
          </a:p>
        </p:txBody>
      </p:sp>
      <p:sp>
        <p:nvSpPr>
          <p:cNvPr id="285" name="テキスト ボックス 284"/>
          <p:cNvSpPr txBox="1"/>
          <p:nvPr/>
        </p:nvSpPr>
        <p:spPr>
          <a:xfrm>
            <a:off x="4635579" y="4639470"/>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01" name="テキスト ボックス 300"/>
          <p:cNvSpPr txBox="1"/>
          <p:nvPr/>
        </p:nvSpPr>
        <p:spPr>
          <a:xfrm>
            <a:off x="4978121" y="7134386"/>
            <a:ext cx="908602"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トーク会 動画配信</a:t>
            </a:r>
          </a:p>
        </p:txBody>
      </p:sp>
      <p:sp>
        <p:nvSpPr>
          <p:cNvPr id="326" name="テキスト ボックス 325"/>
          <p:cNvSpPr txBox="1"/>
          <p:nvPr/>
        </p:nvSpPr>
        <p:spPr>
          <a:xfrm>
            <a:off x="4644271" y="3967719"/>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486" name="テキスト ボックス 485"/>
          <p:cNvSpPr txBox="1"/>
          <p:nvPr/>
        </p:nvSpPr>
        <p:spPr>
          <a:xfrm>
            <a:off x="4893107" y="3503495"/>
            <a:ext cx="89616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a:t>
            </a:r>
          </a:p>
        </p:txBody>
      </p:sp>
      <p:pic>
        <p:nvPicPr>
          <p:cNvPr id="491" name="図 4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6498" y="7084842"/>
            <a:ext cx="141482" cy="156793"/>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107" name="テキスト ボックス 106"/>
          <p:cNvSpPr txBox="1"/>
          <p:nvPr/>
        </p:nvSpPr>
        <p:spPr>
          <a:xfrm>
            <a:off x="2126842" y="5300579"/>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6"/>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7"/>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8"/>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24682" y="4398657"/>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961599"/>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786603"/>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930946"/>
            <a:ext cx="1433707" cy="415498"/>
          </a:xfrm>
          <a:prstGeom prst="rect">
            <a:avLst/>
          </a:prstGeom>
          <a:noFill/>
        </p:spPr>
        <p:txBody>
          <a:bodyPr wrap="square" rtlCol="0">
            <a:spAutoFit/>
          </a:bodyPr>
          <a:lstStyle/>
          <a:p>
            <a:endParaRPr lang="ja-JP" altLang="ja-JP" dirty="0"/>
          </a:p>
        </p:txBody>
      </p:sp>
      <p:pic>
        <p:nvPicPr>
          <p:cNvPr id="28" name="図 27">
            <a:extLst>
              <a:ext uri="{FF2B5EF4-FFF2-40B4-BE49-F238E27FC236}">
                <a16:creationId xmlns:a16="http://schemas.microsoft.com/office/drawing/2014/main" id="{752F7A3B-A7E8-4116-AC59-68C5AE9198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053" y="3176640"/>
            <a:ext cx="1154706" cy="1154706"/>
          </a:xfrm>
          <a:prstGeom prst="rect">
            <a:avLst/>
          </a:prstGeom>
        </p:spPr>
      </p:pic>
      <p:sp>
        <p:nvSpPr>
          <p:cNvPr id="247" name="テキスト ボックス 246">
            <a:extLst>
              <a:ext uri="{FF2B5EF4-FFF2-40B4-BE49-F238E27FC236}">
                <a16:creationId xmlns:a16="http://schemas.microsoft.com/office/drawing/2014/main" id="{9C5E69D0-E391-43AE-BD96-062737006888}"/>
              </a:ext>
            </a:extLst>
          </p:cNvPr>
          <p:cNvSpPr txBox="1"/>
          <p:nvPr/>
        </p:nvSpPr>
        <p:spPr>
          <a:xfrm>
            <a:off x="4882602" y="3969833"/>
            <a:ext cx="1087760"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お正月アレンジレッスン</a:t>
            </a:r>
          </a:p>
        </p:txBody>
      </p:sp>
      <p:pic>
        <p:nvPicPr>
          <p:cNvPr id="248" name="図 247">
            <a:extLst>
              <a:ext uri="{FF2B5EF4-FFF2-40B4-BE49-F238E27FC236}">
                <a16:creationId xmlns:a16="http://schemas.microsoft.com/office/drawing/2014/main" id="{75412662-7DB8-470D-8169-703A4A787398}"/>
              </a:ext>
            </a:extLst>
          </p:cNvPr>
          <p:cNvPicPr>
            <a:picLocks noChangeAspect="1"/>
          </p:cNvPicPr>
          <p:nvPr/>
        </p:nvPicPr>
        <p:blipFill>
          <a:blip r:embed="rId10"/>
          <a:stretch>
            <a:fillRect/>
          </a:stretch>
        </p:blipFill>
        <p:spPr>
          <a:xfrm>
            <a:off x="4623402" y="2356358"/>
            <a:ext cx="140220" cy="152413"/>
          </a:xfrm>
          <a:prstGeom prst="rect">
            <a:avLst/>
          </a:prstGeom>
        </p:spPr>
      </p:pic>
      <p:grpSp>
        <p:nvGrpSpPr>
          <p:cNvPr id="252" name="グループ化 251">
            <a:extLst>
              <a:ext uri="{FF2B5EF4-FFF2-40B4-BE49-F238E27FC236}">
                <a16:creationId xmlns:a16="http://schemas.microsoft.com/office/drawing/2014/main" id="{CA7ED62D-18EF-48B4-9A8E-6457B0D611C9}"/>
              </a:ext>
            </a:extLst>
          </p:cNvPr>
          <p:cNvGrpSpPr/>
          <p:nvPr/>
        </p:nvGrpSpPr>
        <p:grpSpPr>
          <a:xfrm>
            <a:off x="5781223" y="2166735"/>
            <a:ext cx="139887" cy="109498"/>
            <a:chOff x="6333046" y="733504"/>
            <a:chExt cx="139887" cy="109498"/>
          </a:xfrm>
        </p:grpSpPr>
        <p:sp>
          <p:nvSpPr>
            <p:cNvPr id="253" name="円形吹き出し 2">
              <a:extLst>
                <a:ext uri="{FF2B5EF4-FFF2-40B4-BE49-F238E27FC236}">
                  <a16:creationId xmlns:a16="http://schemas.microsoft.com/office/drawing/2014/main" id="{9FF7FDFE-6DC9-4A31-BE88-1539E394DC72}"/>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7F338ECA-8A62-43CB-A605-94726B43386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0">
              <a:extLst>
                <a:ext uri="{FF2B5EF4-FFF2-40B4-BE49-F238E27FC236}">
                  <a16:creationId xmlns:a16="http://schemas.microsoft.com/office/drawing/2014/main" id="{A6DB3F83-596F-445D-90F0-321A317EE5B6}"/>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9" name="円/楕円 281">
              <a:extLst>
                <a:ext uri="{FF2B5EF4-FFF2-40B4-BE49-F238E27FC236}">
                  <a16:creationId xmlns:a16="http://schemas.microsoft.com/office/drawing/2014/main" id="{709E317D-664A-4C00-BF73-719E6326A29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5854064" y="2125816"/>
            <a:ext cx="1546819" cy="215444"/>
          </a:xfrm>
          <a:prstGeom prst="rect">
            <a:avLst/>
          </a:prstGeom>
          <a:noFill/>
        </p:spPr>
        <p:txBody>
          <a:bodyPr wrap="square" rtlCol="0">
            <a:spAutoFit/>
          </a:bodyPr>
          <a:lstStyle/>
          <a:p>
            <a:r>
              <a:rPr kumimoji="1" lang="ja-JP" altLang="en-US" sz="800" dirty="0"/>
              <a:t>おうち相談 </a:t>
            </a:r>
            <a:r>
              <a:rPr kumimoji="1" lang="en-US" altLang="ja-JP" sz="800" dirty="0"/>
              <a:t>15:00</a:t>
            </a:r>
            <a:r>
              <a:rPr kumimoji="1" lang="ja-JP" altLang="en-US" sz="800" dirty="0"/>
              <a:t>～</a:t>
            </a:r>
            <a:r>
              <a:rPr kumimoji="1" lang="en-US" altLang="ja-JP" sz="800" dirty="0"/>
              <a:t>17</a:t>
            </a:r>
            <a:r>
              <a:rPr kumimoji="1" lang="ja-JP" altLang="en-US" sz="800" dirty="0"/>
              <a:t>：</a:t>
            </a:r>
            <a:r>
              <a:rPr kumimoji="1" lang="en-US" altLang="ja-JP" sz="800" dirty="0"/>
              <a:t>00</a:t>
            </a:r>
            <a:r>
              <a:rPr kumimoji="1" lang="ja-JP" altLang="en-US" sz="800" dirty="0"/>
              <a:t>のみ</a:t>
            </a:r>
            <a:endParaRPr lang="ja-JP" altLang="ja-JP" dirty="0"/>
          </a:p>
        </p:txBody>
      </p:sp>
      <p:pic>
        <p:nvPicPr>
          <p:cNvPr id="18" name="図 17">
            <a:extLst>
              <a:ext uri="{FF2B5EF4-FFF2-40B4-BE49-F238E27FC236}">
                <a16:creationId xmlns:a16="http://schemas.microsoft.com/office/drawing/2014/main" id="{7FAC16C1-B7B8-4A1D-8828-1C0DB5E897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1756" y="5437703"/>
            <a:ext cx="1223843" cy="1223843"/>
          </a:xfrm>
          <a:prstGeom prst="rect">
            <a:avLst/>
          </a:prstGeom>
        </p:spPr>
      </p:pic>
      <p:pic>
        <p:nvPicPr>
          <p:cNvPr id="289" name="図 288">
            <a:extLst>
              <a:ext uri="{FF2B5EF4-FFF2-40B4-BE49-F238E27FC236}">
                <a16:creationId xmlns:a16="http://schemas.microsoft.com/office/drawing/2014/main" id="{42C75AF1-87C8-4496-B7AB-3182D82D7440}"/>
              </a:ext>
            </a:extLst>
          </p:cNvPr>
          <p:cNvPicPr>
            <a:picLocks noChangeAspect="1"/>
          </p:cNvPicPr>
          <p:nvPr/>
        </p:nvPicPr>
        <p:blipFill>
          <a:blip r:embed="rId10"/>
          <a:stretch>
            <a:fillRect/>
          </a:stretch>
        </p:blipFill>
        <p:spPr>
          <a:xfrm>
            <a:off x="4644245" y="3510415"/>
            <a:ext cx="140220" cy="152413"/>
          </a:xfrm>
          <a:prstGeom prst="rect">
            <a:avLst/>
          </a:prstGeom>
        </p:spPr>
      </p:pic>
      <p:sp>
        <p:nvSpPr>
          <p:cNvPr id="298" name="テキスト ボックス 297">
            <a:extLst>
              <a:ext uri="{FF2B5EF4-FFF2-40B4-BE49-F238E27FC236}">
                <a16:creationId xmlns:a16="http://schemas.microsoft.com/office/drawing/2014/main" id="{96853578-4BBE-4693-890C-CD4C89C1FA43}"/>
              </a:ext>
            </a:extLst>
          </p:cNvPr>
          <p:cNvSpPr txBox="1"/>
          <p:nvPr/>
        </p:nvSpPr>
        <p:spPr>
          <a:xfrm>
            <a:off x="2095436" y="4323305"/>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絵本工作 キャンディリース</a:t>
            </a:r>
          </a:p>
        </p:txBody>
      </p:sp>
      <p:pic>
        <p:nvPicPr>
          <p:cNvPr id="24" name="図 23">
            <a:extLst>
              <a:ext uri="{FF2B5EF4-FFF2-40B4-BE49-F238E27FC236}">
                <a16:creationId xmlns:a16="http://schemas.microsoft.com/office/drawing/2014/main" id="{0D8ABF9B-74A9-4ED2-B1A7-4061FCABCB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07085" y="3167864"/>
            <a:ext cx="1228923" cy="1199429"/>
          </a:xfrm>
          <a:prstGeom prst="rect">
            <a:avLst/>
          </a:prstGeom>
        </p:spPr>
      </p:pic>
      <p:sp>
        <p:nvSpPr>
          <p:cNvPr id="76" name="テキスト ボックス 75"/>
          <p:cNvSpPr txBox="1"/>
          <p:nvPr/>
        </p:nvSpPr>
        <p:spPr>
          <a:xfrm>
            <a:off x="211891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02" name="テキスト ボックス 301">
            <a:extLst>
              <a:ext uri="{FF2B5EF4-FFF2-40B4-BE49-F238E27FC236}">
                <a16:creationId xmlns:a16="http://schemas.microsoft.com/office/drawing/2014/main" id="{5E12B3C2-8673-43BE-9DFD-13EAF3073DAA}"/>
              </a:ext>
            </a:extLst>
          </p:cNvPr>
          <p:cNvSpPr txBox="1"/>
          <p:nvPr/>
        </p:nvSpPr>
        <p:spPr>
          <a:xfrm>
            <a:off x="4882602" y="5332833"/>
            <a:ext cx="816766"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絵本工作講座</a:t>
            </a:r>
          </a:p>
        </p:txBody>
      </p:sp>
      <p:pic>
        <p:nvPicPr>
          <p:cNvPr id="29" name="図 28">
            <a:extLst>
              <a:ext uri="{FF2B5EF4-FFF2-40B4-BE49-F238E27FC236}">
                <a16:creationId xmlns:a16="http://schemas.microsoft.com/office/drawing/2014/main" id="{8612867D-8623-4FC4-A4DE-1E86E1D835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1817" y="5357180"/>
            <a:ext cx="1191704" cy="1191704"/>
          </a:xfrm>
          <a:prstGeom prst="rect">
            <a:avLst/>
          </a:prstGeom>
        </p:spPr>
      </p:pic>
      <p:sp>
        <p:nvSpPr>
          <p:cNvPr id="226" name="テキスト ボックス 225">
            <a:extLst>
              <a:ext uri="{FF2B5EF4-FFF2-40B4-BE49-F238E27FC236}">
                <a16:creationId xmlns:a16="http://schemas.microsoft.com/office/drawing/2014/main" id="{F6F4B467-8823-407A-8399-5135D0633D50}"/>
              </a:ext>
            </a:extLst>
          </p:cNvPr>
          <p:cNvSpPr txBox="1"/>
          <p:nvPr/>
        </p:nvSpPr>
        <p:spPr>
          <a:xfrm>
            <a:off x="4787606" y="1448612"/>
            <a:ext cx="1569229" cy="217454"/>
          </a:xfrm>
          <a:prstGeom prst="rect">
            <a:avLst/>
          </a:prstGeom>
          <a:noFill/>
        </p:spPr>
        <p:txBody>
          <a:bodyPr wrap="square" rtlCol="0">
            <a:spAutoFit/>
          </a:bodyPr>
          <a:lstStyle/>
          <a:p>
            <a:r>
              <a:rPr kumimoji="1" lang="ja-JP" altLang="en-US" sz="800" dirty="0"/>
              <a:t>おうち相談 </a:t>
            </a:r>
            <a:r>
              <a:rPr lang="en-US" altLang="ja-JP" sz="800" dirty="0"/>
              <a:t>9</a:t>
            </a:r>
            <a:r>
              <a:rPr lang="ja-JP" altLang="en-US" sz="800" dirty="0"/>
              <a:t>：</a:t>
            </a:r>
            <a:r>
              <a:rPr lang="en-US" altLang="ja-JP" sz="800" dirty="0"/>
              <a:t>00</a:t>
            </a:r>
            <a:r>
              <a:rPr lang="ja-JP" altLang="en-US" sz="800" dirty="0"/>
              <a:t>～</a:t>
            </a:r>
            <a:r>
              <a:rPr lang="en-US" altLang="ja-JP" sz="800" dirty="0"/>
              <a:t>11</a:t>
            </a:r>
            <a:r>
              <a:rPr lang="ja-JP" altLang="en-US" sz="800" dirty="0"/>
              <a:t>：</a:t>
            </a:r>
            <a:r>
              <a:rPr lang="en-US" altLang="ja-JP" sz="800" dirty="0"/>
              <a:t>00</a:t>
            </a:r>
            <a:r>
              <a:rPr kumimoji="1" lang="ja-JP" altLang="en-US" sz="800" dirty="0"/>
              <a:t>のみ</a:t>
            </a:r>
            <a:endParaRPr lang="ja-JP" altLang="ja-JP" dirty="0"/>
          </a:p>
        </p:txBody>
      </p:sp>
      <p:grpSp>
        <p:nvGrpSpPr>
          <p:cNvPr id="227" name="グループ化 226">
            <a:extLst>
              <a:ext uri="{FF2B5EF4-FFF2-40B4-BE49-F238E27FC236}">
                <a16:creationId xmlns:a16="http://schemas.microsoft.com/office/drawing/2014/main" id="{40E27B85-7AD0-42CF-AA66-7577AEE79B99}"/>
              </a:ext>
            </a:extLst>
          </p:cNvPr>
          <p:cNvGrpSpPr/>
          <p:nvPr/>
        </p:nvGrpSpPr>
        <p:grpSpPr>
          <a:xfrm>
            <a:off x="4647868" y="1481185"/>
            <a:ext cx="139887" cy="109498"/>
            <a:chOff x="6333046" y="733504"/>
            <a:chExt cx="139887" cy="109498"/>
          </a:xfrm>
        </p:grpSpPr>
        <p:sp>
          <p:nvSpPr>
            <p:cNvPr id="228" name="円形吹き出し 2">
              <a:extLst>
                <a:ext uri="{FF2B5EF4-FFF2-40B4-BE49-F238E27FC236}">
                  <a16:creationId xmlns:a16="http://schemas.microsoft.com/office/drawing/2014/main" id="{CBF0B09A-97D4-48EE-B5E6-BBED788853D9}"/>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29" name="円/楕円 7">
              <a:extLst>
                <a:ext uri="{FF2B5EF4-FFF2-40B4-BE49-F238E27FC236}">
                  <a16:creationId xmlns:a16="http://schemas.microsoft.com/office/drawing/2014/main" id="{C2DEFF3C-5485-430A-B2D7-85B21CEEC62A}"/>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0" name="円/楕円 280">
              <a:extLst>
                <a:ext uri="{FF2B5EF4-FFF2-40B4-BE49-F238E27FC236}">
                  <a16:creationId xmlns:a16="http://schemas.microsoft.com/office/drawing/2014/main" id="{284707EE-ACB9-42B4-850B-634EAE6B6C77}"/>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1">
              <a:extLst>
                <a:ext uri="{FF2B5EF4-FFF2-40B4-BE49-F238E27FC236}">
                  <a16:creationId xmlns:a16="http://schemas.microsoft.com/office/drawing/2014/main" id="{48C5F06B-AED7-4455-B925-8B1110E5A9DE}"/>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90223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75567" y="-21455"/>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5338"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261229288"/>
              </p:ext>
            </p:extLst>
          </p:nvPr>
        </p:nvGraphicFramePr>
        <p:xfrm>
          <a:off x="4005938" y="694450"/>
          <a:ext cx="3288539" cy="7487636"/>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26868">
                  <a:extLst>
                    <a:ext uri="{9D8B030D-6E8A-4147-A177-3AD203B41FA5}">
                      <a16:colId xmlns:a16="http://schemas.microsoft.com/office/drawing/2014/main" val="20001"/>
                    </a:ext>
                  </a:extLst>
                </a:gridCol>
                <a:gridCol w="2704930">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675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19718" y="266629"/>
            <a:ext cx="3274760" cy="617332"/>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2</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173324" y="4525680"/>
            <a:ext cx="156642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全品アレルギー対応。バレンタインにもピッタリなお菓子を試食いただけます。美容にも最適。</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120150" y="5002752"/>
            <a:ext cx="1531457"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30-14</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\3200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17338" y="53339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endPar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pic>
        <p:nvPicPr>
          <p:cNvPr id="487" name="図 4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4" y="306648"/>
            <a:ext cx="3497160" cy="2623940"/>
          </a:xfrm>
          <a:prstGeom prst="rect">
            <a:avLst/>
          </a:prstGeom>
        </p:spPr>
      </p:pic>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309604" y="4337101"/>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グルテンフリーランチ＆お話会</a:t>
            </a:r>
          </a:p>
        </p:txBody>
      </p:sp>
      <p:sp>
        <p:nvSpPr>
          <p:cNvPr id="287" name="テキスト ボックス 286"/>
          <p:cNvSpPr txBox="1"/>
          <p:nvPr/>
        </p:nvSpPr>
        <p:spPr>
          <a:xfrm>
            <a:off x="350523" y="4536074"/>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全品アレルギー対応。おいしく</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健康的な食習慣を栄養士の資格を持つ先生からアドバイス。</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97710" y="5002828"/>
            <a:ext cx="1668223"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10:30-12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\3200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184139" y="7124112"/>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294" name="テキスト ボックス 293"/>
          <p:cNvSpPr txBox="1"/>
          <p:nvPr/>
        </p:nvSpPr>
        <p:spPr>
          <a:xfrm>
            <a:off x="2093403" y="6493453"/>
            <a:ext cx="1717163" cy="492443"/>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切りっぱなしで簡単！</a:t>
            </a:r>
            <a:br>
              <a:rPr lang="en-US" altLang="ja-JP" sz="800" b="1" spc="100" dirty="0">
                <a:solidFill>
                  <a:srgbClr val="ED7D31">
                    <a:lumMod val="50000"/>
                  </a:srgbClr>
                </a:solidFill>
                <a:latin typeface="Calibri" panose="020F0502020204030204"/>
                <a:ea typeface="ＭＳ Ｐゴシック" panose="020B0600070205080204" pitchFamily="50" charset="-128"/>
              </a:rPr>
            </a:br>
            <a:r>
              <a:rPr lang="ja-JP" altLang="en-US" sz="800" b="1" spc="100" dirty="0">
                <a:solidFill>
                  <a:srgbClr val="ED7D31">
                    <a:lumMod val="50000"/>
                  </a:srgbClr>
                </a:solidFill>
                <a:latin typeface="Calibri" panose="020F0502020204030204"/>
                <a:ea typeface="ＭＳ Ｐゴシック" panose="020B0600070205080204" pitchFamily="50" charset="-128"/>
              </a:rPr>
              <a:t>クランベリーホワイトチョコパン</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a:p>
            <a:pPr algn="ctr" fontAlgn="auto">
              <a:spcBef>
                <a:spcPts val="0"/>
              </a:spcBef>
              <a:spcAft>
                <a:spcPts val="0"/>
              </a:spcAft>
            </a:pP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5" name="テキスト ボックス 294"/>
          <p:cNvSpPr txBox="1"/>
          <p:nvPr/>
        </p:nvSpPr>
        <p:spPr>
          <a:xfrm>
            <a:off x="2083245" y="6750625"/>
            <a:ext cx="1712482"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おうちパン</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とは、忙しいママが毎日焼きたくなる簡単でおいしいパンのことです。</a:t>
            </a:r>
            <a:endParaRPr lang="en-US" altLang="ja-JP" dirty="0">
              <a:solidFill>
                <a:prstClr val="black"/>
              </a:solidFill>
              <a:latin typeface="Calibri" panose="020F0502020204030204"/>
              <a:ea typeface="ＭＳ Ｐゴシック" panose="020B0600070205080204" pitchFamily="50" charset="-128"/>
            </a:endParaRPr>
          </a:p>
        </p:txBody>
      </p:sp>
      <p:sp>
        <p:nvSpPr>
          <p:cNvPr id="296" name="テキスト ボックス 295"/>
          <p:cNvSpPr txBox="1"/>
          <p:nvPr/>
        </p:nvSpPr>
        <p:spPr>
          <a:xfrm>
            <a:off x="2125258" y="7142315"/>
            <a:ext cx="1546060"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50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2200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24419" y="4202202"/>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85" name="テキスト ボックス 284"/>
          <p:cNvSpPr txBox="1"/>
          <p:nvPr/>
        </p:nvSpPr>
        <p:spPr>
          <a:xfrm>
            <a:off x="4644245" y="5530500"/>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01" name="テキスト ボックス 300"/>
          <p:cNvSpPr txBox="1"/>
          <p:nvPr/>
        </p:nvSpPr>
        <p:spPr>
          <a:xfrm>
            <a:off x="4833295" y="6679012"/>
            <a:ext cx="171117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a:latin typeface="Yu Gothic UI" panose="020B0500000000000000" pitchFamily="50" charset="-128"/>
                <a:ea typeface="Yu Gothic UI" panose="020B0500000000000000" pitchFamily="50" charset="-128"/>
              </a:rPr>
              <a:t>クレイフットバスとハンドクリーム作り</a:t>
            </a:r>
            <a:endParaRPr lang="ja-JP" altLang="en-US" sz="800" spc="100" dirty="0">
              <a:latin typeface="Yu Gothic UI" panose="020B0500000000000000" pitchFamily="50" charset="-128"/>
              <a:ea typeface="Yu Gothic UI" panose="020B0500000000000000" pitchFamily="50" charset="-128"/>
            </a:endParaRPr>
          </a:p>
        </p:txBody>
      </p:sp>
      <p:sp>
        <p:nvSpPr>
          <p:cNvPr id="326" name="テキスト ボックス 325"/>
          <p:cNvSpPr txBox="1"/>
          <p:nvPr/>
        </p:nvSpPr>
        <p:spPr>
          <a:xfrm>
            <a:off x="4648214" y="6891941"/>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486" name="テキスト ボックス 485"/>
          <p:cNvSpPr txBox="1"/>
          <p:nvPr/>
        </p:nvSpPr>
        <p:spPr>
          <a:xfrm>
            <a:off x="4907965" y="5561277"/>
            <a:ext cx="87467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a:t>
            </a:r>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6"/>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7"/>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8"/>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17437" y="3958783"/>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961599"/>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786603"/>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930946"/>
            <a:ext cx="1433707" cy="415498"/>
          </a:xfrm>
          <a:prstGeom prst="rect">
            <a:avLst/>
          </a:prstGeom>
          <a:noFill/>
        </p:spPr>
        <p:txBody>
          <a:bodyPr wrap="square" rtlCol="0">
            <a:spAutoFit/>
          </a:bodyPr>
          <a:lstStyle/>
          <a:p>
            <a:endParaRPr lang="ja-JP" altLang="ja-JP" dirty="0"/>
          </a:p>
        </p:txBody>
      </p:sp>
      <p:sp>
        <p:nvSpPr>
          <p:cNvPr id="247" name="テキスト ボックス 246">
            <a:extLst>
              <a:ext uri="{FF2B5EF4-FFF2-40B4-BE49-F238E27FC236}">
                <a16:creationId xmlns:a16="http://schemas.microsoft.com/office/drawing/2014/main" id="{9C5E69D0-E391-43AE-BD96-062737006888}"/>
              </a:ext>
            </a:extLst>
          </p:cNvPr>
          <p:cNvSpPr txBox="1"/>
          <p:nvPr/>
        </p:nvSpPr>
        <p:spPr>
          <a:xfrm>
            <a:off x="4804372" y="3990493"/>
            <a:ext cx="2501019"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グルテンフリーの試食ランチ＆こどもごはんのおはなし会 </a:t>
            </a:r>
          </a:p>
        </p:txBody>
      </p:sp>
      <p:pic>
        <p:nvPicPr>
          <p:cNvPr id="248" name="図 247">
            <a:extLst>
              <a:ext uri="{FF2B5EF4-FFF2-40B4-BE49-F238E27FC236}">
                <a16:creationId xmlns:a16="http://schemas.microsoft.com/office/drawing/2014/main" id="{75412662-7DB8-470D-8169-703A4A787398}"/>
              </a:ext>
            </a:extLst>
          </p:cNvPr>
          <p:cNvPicPr>
            <a:picLocks noChangeAspect="1"/>
          </p:cNvPicPr>
          <p:nvPr/>
        </p:nvPicPr>
        <p:blipFill>
          <a:blip r:embed="rId9"/>
          <a:stretch>
            <a:fillRect/>
          </a:stretch>
        </p:blipFill>
        <p:spPr>
          <a:xfrm>
            <a:off x="4640753" y="7333488"/>
            <a:ext cx="140220" cy="152413"/>
          </a:xfrm>
          <a:prstGeom prst="rect">
            <a:avLst/>
          </a:prstGeom>
        </p:spPr>
      </p:pic>
      <p:grpSp>
        <p:nvGrpSpPr>
          <p:cNvPr id="252" name="グループ化 251">
            <a:extLst>
              <a:ext uri="{FF2B5EF4-FFF2-40B4-BE49-F238E27FC236}">
                <a16:creationId xmlns:a16="http://schemas.microsoft.com/office/drawing/2014/main" id="{CA7ED62D-18EF-48B4-9A8E-6457B0D611C9}"/>
              </a:ext>
            </a:extLst>
          </p:cNvPr>
          <p:cNvGrpSpPr/>
          <p:nvPr/>
        </p:nvGrpSpPr>
        <p:grpSpPr>
          <a:xfrm>
            <a:off x="4631736" y="5082222"/>
            <a:ext cx="139887" cy="109498"/>
            <a:chOff x="6333046" y="733504"/>
            <a:chExt cx="139887" cy="109498"/>
          </a:xfrm>
        </p:grpSpPr>
        <p:sp>
          <p:nvSpPr>
            <p:cNvPr id="253" name="円形吹き出し 2">
              <a:extLst>
                <a:ext uri="{FF2B5EF4-FFF2-40B4-BE49-F238E27FC236}">
                  <a16:creationId xmlns:a16="http://schemas.microsoft.com/office/drawing/2014/main" id="{9FF7FDFE-6DC9-4A31-BE88-1539E394DC72}"/>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7F338ECA-8A62-43CB-A605-94726B43386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0">
              <a:extLst>
                <a:ext uri="{FF2B5EF4-FFF2-40B4-BE49-F238E27FC236}">
                  <a16:creationId xmlns:a16="http://schemas.microsoft.com/office/drawing/2014/main" id="{A6DB3F83-596F-445D-90F0-321A317EE5B6}"/>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9" name="円/楕円 281">
              <a:extLst>
                <a:ext uri="{FF2B5EF4-FFF2-40B4-BE49-F238E27FC236}">
                  <a16:creationId xmlns:a16="http://schemas.microsoft.com/office/drawing/2014/main" id="{709E317D-664A-4C00-BF73-719E6326A29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4871543" y="5720016"/>
            <a:ext cx="1730415" cy="215444"/>
          </a:xfrm>
          <a:prstGeom prst="rect">
            <a:avLst/>
          </a:prstGeom>
          <a:noFill/>
        </p:spPr>
        <p:txBody>
          <a:bodyPr wrap="square" rtlCol="0">
            <a:spAutoFit/>
          </a:bodyPr>
          <a:lstStyle/>
          <a:p>
            <a:r>
              <a:rPr kumimoji="1" lang="ja-JP" altLang="en-US" sz="800" dirty="0"/>
              <a:t>おうち相談 </a:t>
            </a:r>
            <a:endParaRPr lang="ja-JP" altLang="ja-JP" dirty="0"/>
          </a:p>
        </p:txBody>
      </p:sp>
      <p:pic>
        <p:nvPicPr>
          <p:cNvPr id="289" name="図 288">
            <a:extLst>
              <a:ext uri="{FF2B5EF4-FFF2-40B4-BE49-F238E27FC236}">
                <a16:creationId xmlns:a16="http://schemas.microsoft.com/office/drawing/2014/main" id="{42C75AF1-87C8-4496-B7AB-3182D82D7440}"/>
              </a:ext>
            </a:extLst>
          </p:cNvPr>
          <p:cNvPicPr>
            <a:picLocks noChangeAspect="1"/>
          </p:cNvPicPr>
          <p:nvPr/>
        </p:nvPicPr>
        <p:blipFill>
          <a:blip r:embed="rId9"/>
          <a:stretch>
            <a:fillRect/>
          </a:stretch>
        </p:blipFill>
        <p:spPr>
          <a:xfrm>
            <a:off x="4644245" y="6668183"/>
            <a:ext cx="140220" cy="152413"/>
          </a:xfrm>
          <a:prstGeom prst="rect">
            <a:avLst/>
          </a:prstGeom>
        </p:spPr>
      </p:pic>
      <p:sp>
        <p:nvSpPr>
          <p:cNvPr id="76" name="テキスト ボックス 75"/>
          <p:cNvSpPr txBox="1"/>
          <p:nvPr/>
        </p:nvSpPr>
        <p:spPr>
          <a:xfrm>
            <a:off x="211891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6" name="テキスト ボックス 215">
            <a:extLst>
              <a:ext uri="{FF2B5EF4-FFF2-40B4-BE49-F238E27FC236}">
                <a16:creationId xmlns:a16="http://schemas.microsoft.com/office/drawing/2014/main" id="{A48FAD2F-E6B1-451B-8D22-27817FBA8F24}"/>
              </a:ext>
            </a:extLst>
          </p:cNvPr>
          <p:cNvSpPr txBox="1"/>
          <p:nvPr/>
        </p:nvSpPr>
        <p:spPr>
          <a:xfrm>
            <a:off x="4821200" y="4190251"/>
            <a:ext cx="2381236"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グルテンフリーのお茶会 </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食べて美しくなれるおやつ</a:t>
            </a:r>
            <a:r>
              <a:rPr lang="en-US" altLang="ja-JP" sz="800" spc="100" dirty="0">
                <a:latin typeface="Yu Gothic UI" panose="020B0500000000000000" pitchFamily="50" charset="-128"/>
                <a:ea typeface="Yu Gothic UI" panose="020B0500000000000000" pitchFamily="50" charset="-128"/>
              </a:rPr>
              <a:t>』</a:t>
            </a:r>
            <a:endParaRPr lang="ja-JP" altLang="en-US" sz="800" spc="100" dirty="0">
              <a:latin typeface="Yu Gothic UI" panose="020B0500000000000000" pitchFamily="50" charset="-128"/>
              <a:ea typeface="Yu Gothic UI" panose="020B0500000000000000" pitchFamily="50" charset="-128"/>
            </a:endParaRPr>
          </a:p>
        </p:txBody>
      </p:sp>
      <p:sp>
        <p:nvSpPr>
          <p:cNvPr id="217" name="テキスト ボックス 216">
            <a:extLst>
              <a:ext uri="{FF2B5EF4-FFF2-40B4-BE49-F238E27FC236}">
                <a16:creationId xmlns:a16="http://schemas.microsoft.com/office/drawing/2014/main" id="{C0A989B8-E50A-471A-BF1A-0E7A768D4DCE}"/>
              </a:ext>
            </a:extLst>
          </p:cNvPr>
          <p:cNvSpPr txBox="1"/>
          <p:nvPr/>
        </p:nvSpPr>
        <p:spPr>
          <a:xfrm>
            <a:off x="4640753" y="7109572"/>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9" name="テキスト ボックス 218">
            <a:extLst>
              <a:ext uri="{FF2B5EF4-FFF2-40B4-BE49-F238E27FC236}">
                <a16:creationId xmlns:a16="http://schemas.microsoft.com/office/drawing/2014/main" id="{E352130D-B59E-4C80-83D0-41BF972890F0}"/>
              </a:ext>
            </a:extLst>
          </p:cNvPr>
          <p:cNvSpPr txBox="1"/>
          <p:nvPr/>
        </p:nvSpPr>
        <p:spPr>
          <a:xfrm>
            <a:off x="4888858" y="7104568"/>
            <a:ext cx="89616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a:t>
            </a:r>
          </a:p>
        </p:txBody>
      </p:sp>
      <p:sp>
        <p:nvSpPr>
          <p:cNvPr id="221" name="テキスト ボックス 220">
            <a:extLst>
              <a:ext uri="{FF2B5EF4-FFF2-40B4-BE49-F238E27FC236}">
                <a16:creationId xmlns:a16="http://schemas.microsoft.com/office/drawing/2014/main" id="{D6F42695-4B60-4939-AF60-EC60BC1D17FF}"/>
              </a:ext>
            </a:extLst>
          </p:cNvPr>
          <p:cNvSpPr txBox="1"/>
          <p:nvPr/>
        </p:nvSpPr>
        <p:spPr>
          <a:xfrm>
            <a:off x="4836195" y="6910561"/>
            <a:ext cx="237376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a:latin typeface="Yu Gothic UI" panose="020B0500000000000000" pitchFamily="50" charset="-128"/>
                <a:ea typeface="Yu Gothic UI" panose="020B0500000000000000" pitchFamily="50" charset="-128"/>
              </a:rPr>
              <a:t>切りっぱなしで簡単！クランベリーホワイトチョコパン</a:t>
            </a:r>
            <a:endParaRPr lang="ja-JP" altLang="en-US" sz="800" spc="100" dirty="0">
              <a:latin typeface="Yu Gothic UI" panose="020B0500000000000000" pitchFamily="50" charset="-128"/>
              <a:ea typeface="Yu Gothic UI" panose="020B0500000000000000" pitchFamily="50" charset="-128"/>
            </a:endParaRPr>
          </a:p>
        </p:txBody>
      </p:sp>
      <p:sp>
        <p:nvSpPr>
          <p:cNvPr id="222" name="テキスト ボックス 221">
            <a:extLst>
              <a:ext uri="{FF2B5EF4-FFF2-40B4-BE49-F238E27FC236}">
                <a16:creationId xmlns:a16="http://schemas.microsoft.com/office/drawing/2014/main" id="{C0DF318A-1915-4E05-87E9-02249BC4CBED}"/>
              </a:ext>
            </a:extLst>
          </p:cNvPr>
          <p:cNvSpPr txBox="1"/>
          <p:nvPr/>
        </p:nvSpPr>
        <p:spPr>
          <a:xfrm>
            <a:off x="4886472" y="7339557"/>
            <a:ext cx="1213835"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トークライブ 動画配信</a:t>
            </a:r>
          </a:p>
        </p:txBody>
      </p:sp>
      <p:sp>
        <p:nvSpPr>
          <p:cNvPr id="224" name="テキスト ボックス 223">
            <a:extLst>
              <a:ext uri="{FF2B5EF4-FFF2-40B4-BE49-F238E27FC236}">
                <a16:creationId xmlns:a16="http://schemas.microsoft.com/office/drawing/2014/main" id="{C305B831-AA88-45E5-89DD-05C79ADCB409}"/>
              </a:ext>
            </a:extLst>
          </p:cNvPr>
          <p:cNvSpPr txBox="1"/>
          <p:nvPr/>
        </p:nvSpPr>
        <p:spPr>
          <a:xfrm>
            <a:off x="4844051" y="5038640"/>
            <a:ext cx="1730415" cy="215444"/>
          </a:xfrm>
          <a:prstGeom prst="rect">
            <a:avLst/>
          </a:prstGeom>
          <a:noFill/>
        </p:spPr>
        <p:txBody>
          <a:bodyPr wrap="square" rtlCol="0">
            <a:spAutoFit/>
          </a:bodyPr>
          <a:lstStyle/>
          <a:p>
            <a:r>
              <a:rPr kumimoji="1" lang="ja-JP" altLang="en-US" sz="800" dirty="0"/>
              <a:t>おうち相談 </a:t>
            </a:r>
            <a:endParaRPr lang="ja-JP" altLang="ja-JP" dirty="0"/>
          </a:p>
        </p:txBody>
      </p:sp>
      <p:grpSp>
        <p:nvGrpSpPr>
          <p:cNvPr id="225" name="グループ化 224">
            <a:extLst>
              <a:ext uri="{FF2B5EF4-FFF2-40B4-BE49-F238E27FC236}">
                <a16:creationId xmlns:a16="http://schemas.microsoft.com/office/drawing/2014/main" id="{01E3B887-E5D9-4AF4-BD71-5ABA170C405A}"/>
              </a:ext>
            </a:extLst>
          </p:cNvPr>
          <p:cNvGrpSpPr/>
          <p:nvPr/>
        </p:nvGrpSpPr>
        <p:grpSpPr>
          <a:xfrm>
            <a:off x="4648214" y="5779723"/>
            <a:ext cx="139887" cy="109498"/>
            <a:chOff x="6333046" y="733504"/>
            <a:chExt cx="139887" cy="109498"/>
          </a:xfrm>
        </p:grpSpPr>
        <p:sp>
          <p:nvSpPr>
            <p:cNvPr id="232" name="円形吹き出し 2">
              <a:extLst>
                <a:ext uri="{FF2B5EF4-FFF2-40B4-BE49-F238E27FC236}">
                  <a16:creationId xmlns:a16="http://schemas.microsoft.com/office/drawing/2014/main" id="{B20D9C2A-DFD0-46AA-BC12-59D3B009AD6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3" name="円/楕円 7">
              <a:extLst>
                <a:ext uri="{FF2B5EF4-FFF2-40B4-BE49-F238E27FC236}">
                  <a16:creationId xmlns:a16="http://schemas.microsoft.com/office/drawing/2014/main" id="{7017538C-D184-46A5-B17A-02D22653B3B8}"/>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4" name="円/楕円 280">
              <a:extLst>
                <a:ext uri="{FF2B5EF4-FFF2-40B4-BE49-F238E27FC236}">
                  <a16:creationId xmlns:a16="http://schemas.microsoft.com/office/drawing/2014/main" id="{D05A609F-6BE2-4BCE-AE4A-21E1FED2998B}"/>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5" name="円/楕円 281">
              <a:extLst>
                <a:ext uri="{FF2B5EF4-FFF2-40B4-BE49-F238E27FC236}">
                  <a16:creationId xmlns:a16="http://schemas.microsoft.com/office/drawing/2014/main" id="{E6FB2191-8BD0-4EE1-AF27-36EB562097D5}"/>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25" name="図 24">
            <a:extLst>
              <a:ext uri="{FF2B5EF4-FFF2-40B4-BE49-F238E27FC236}">
                <a16:creationId xmlns:a16="http://schemas.microsoft.com/office/drawing/2014/main" id="{A1038362-C150-417A-9CEA-761913E177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587" y="3190829"/>
            <a:ext cx="1163268" cy="1163268"/>
          </a:xfrm>
          <a:prstGeom prst="rect">
            <a:avLst/>
          </a:prstGeom>
        </p:spPr>
      </p:pic>
      <p:sp>
        <p:nvSpPr>
          <p:cNvPr id="236" name="テキスト ボックス 235">
            <a:extLst>
              <a:ext uri="{FF2B5EF4-FFF2-40B4-BE49-F238E27FC236}">
                <a16:creationId xmlns:a16="http://schemas.microsoft.com/office/drawing/2014/main" id="{648D4189-E2E3-49F7-AB07-8BA1E028D359}"/>
              </a:ext>
            </a:extLst>
          </p:cNvPr>
          <p:cNvSpPr txBox="1"/>
          <p:nvPr/>
        </p:nvSpPr>
        <p:spPr>
          <a:xfrm>
            <a:off x="2145960" y="4335551"/>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グルテンフリーランチお茶会</a:t>
            </a:r>
          </a:p>
        </p:txBody>
      </p:sp>
      <p:pic>
        <p:nvPicPr>
          <p:cNvPr id="30" name="図 29">
            <a:extLst>
              <a:ext uri="{FF2B5EF4-FFF2-40B4-BE49-F238E27FC236}">
                <a16:creationId xmlns:a16="http://schemas.microsoft.com/office/drawing/2014/main" id="{98768CFB-B925-47A5-8087-678E211A48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4459" y="3215324"/>
            <a:ext cx="1148217" cy="1148217"/>
          </a:xfrm>
          <a:prstGeom prst="rect">
            <a:avLst/>
          </a:prstGeom>
        </p:spPr>
      </p:pic>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7063" y="5405754"/>
            <a:ext cx="1379034" cy="103385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38" name="図 37">
            <a:extLst>
              <a:ext uri="{FF2B5EF4-FFF2-40B4-BE49-F238E27FC236}">
                <a16:creationId xmlns:a16="http://schemas.microsoft.com/office/drawing/2014/main" id="{360A922E-4570-43DA-8431-EAF4152D7F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06484" y="5439102"/>
            <a:ext cx="1516239" cy="1011331"/>
          </a:xfrm>
          <a:prstGeom prst="rect">
            <a:avLst/>
          </a:prstGeom>
        </p:spPr>
      </p:pic>
      <p:sp>
        <p:nvSpPr>
          <p:cNvPr id="107" name="テキスト ボックス 106"/>
          <p:cNvSpPr txBox="1"/>
          <p:nvPr/>
        </p:nvSpPr>
        <p:spPr>
          <a:xfrm>
            <a:off x="2117338" y="530980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23125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75567" y="-21455"/>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5338"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3657898904"/>
              </p:ext>
            </p:extLst>
          </p:nvPr>
        </p:nvGraphicFramePr>
        <p:xfrm>
          <a:off x="4005938" y="694450"/>
          <a:ext cx="3288539" cy="7308273"/>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38153">
                  <a:extLst>
                    <a:ext uri="{9D8B030D-6E8A-4147-A177-3AD203B41FA5}">
                      <a16:colId xmlns:a16="http://schemas.microsoft.com/office/drawing/2014/main" val="20001"/>
                    </a:ext>
                  </a:extLst>
                </a:gridCol>
                <a:gridCol w="2693645">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r>
                        <a:rPr kumimoji="1" lang="en-US" altLang="ja-JP" sz="800" dirty="0">
                          <a:latin typeface="+mn-ea"/>
                          <a:ea typeface="+mn-ea"/>
                        </a:rPr>
                        <a:t>※3/14</a:t>
                      </a:r>
                      <a:r>
                        <a:rPr kumimoji="1" lang="ja-JP" altLang="en-US" sz="800" dirty="0">
                          <a:latin typeface="+mn-ea"/>
                          <a:ea typeface="+mn-ea"/>
                        </a:rPr>
                        <a:t>～</a:t>
                      </a:r>
                      <a:r>
                        <a:rPr kumimoji="1" lang="en-US" altLang="ja-JP" sz="800" dirty="0">
                          <a:latin typeface="+mn-ea"/>
                          <a:ea typeface="+mn-ea"/>
                        </a:rPr>
                        <a:t>3/31</a:t>
                      </a:r>
                      <a:r>
                        <a:rPr kumimoji="1" lang="ja-JP" altLang="en-US" sz="800" dirty="0">
                          <a:latin typeface="+mn-ea"/>
                          <a:ea typeface="+mn-ea"/>
                        </a:rPr>
                        <a:t> お休みをいただきます。</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t>月　</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金</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br>
                        <a:rPr kumimoji="1" lang="en-US" altLang="ja-JP" sz="800" dirty="0">
                          <a:latin typeface="+mn-ea"/>
                          <a:ea typeface="+mn-ea"/>
                        </a:rPr>
                      </a:br>
                      <a:r>
                        <a:rPr kumimoji="1" lang="ja-JP" altLang="en-US" sz="800" dirty="0">
                          <a:latin typeface="+mn-ea"/>
                          <a:ea typeface="+mn-ea"/>
                        </a:rPr>
                        <a:t>メルマガはこちらから➡</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31</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19718" y="266629"/>
            <a:ext cx="3274760" cy="617332"/>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3</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204368" y="4696090"/>
            <a:ext cx="1430243"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うた絵本をテーマに</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絵本のあれこれお伝えします。</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063745" y="4996194"/>
            <a:ext cx="1805819"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pic>
        <p:nvPicPr>
          <p:cNvPr id="487" name="図 4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54" y="306648"/>
            <a:ext cx="3497160" cy="2623940"/>
          </a:xfrm>
          <a:prstGeom prst="rect">
            <a:avLst/>
          </a:prstGeom>
        </p:spPr>
      </p:pic>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287238" y="4576895"/>
            <a:ext cx="1673726" cy="215444"/>
          </a:xfrm>
          <a:prstGeom prst="rect">
            <a:avLst/>
          </a:prstGeom>
          <a:noFill/>
        </p:spPr>
        <p:txBody>
          <a:bodyPr wrap="square" rtlCol="0">
            <a:spAutoFit/>
          </a:bodyPr>
          <a:lstStyle/>
          <a:p>
            <a:pPr algn="ctr" fontAlgn="auto">
              <a:spcBef>
                <a:spcPts val="0"/>
              </a:spcBef>
              <a:spcAft>
                <a:spcPts val="0"/>
              </a:spcAft>
            </a:pPr>
            <a:r>
              <a:rPr lang="en-US" altLang="ja-JP" sz="800" b="1" spc="100" dirty="0" err="1">
                <a:solidFill>
                  <a:srgbClr val="ED7D31">
                    <a:lumMod val="50000"/>
                  </a:srgbClr>
                </a:solidFill>
                <a:latin typeface="Calibri" panose="020F0502020204030204"/>
                <a:ea typeface="ＭＳ Ｐゴシック" panose="020B0600070205080204" pitchFamily="50" charset="-128"/>
              </a:rPr>
              <a:t>Hanamama</a:t>
            </a:r>
            <a:r>
              <a:rPr lang="ja-JP" altLang="en-US" sz="800" b="1" spc="100" dirty="0">
                <a:solidFill>
                  <a:srgbClr val="ED7D31">
                    <a:lumMod val="50000"/>
                  </a:srgbClr>
                </a:solidFill>
                <a:latin typeface="Calibri" panose="020F0502020204030204"/>
                <a:ea typeface="ＭＳ Ｐゴシック" panose="020B0600070205080204" pitchFamily="50" charset="-128"/>
              </a:rPr>
              <a:t> ミモザレッスン</a:t>
            </a:r>
          </a:p>
        </p:txBody>
      </p:sp>
      <p:sp>
        <p:nvSpPr>
          <p:cNvPr id="287" name="テキスト ボックス 286"/>
          <p:cNvSpPr txBox="1"/>
          <p:nvPr/>
        </p:nvSpPr>
        <p:spPr>
          <a:xfrm>
            <a:off x="331813" y="4758589"/>
            <a:ext cx="1594281" cy="338554"/>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生のミモザを使ってリースを作ります。</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97710" y="5002828"/>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37261" y="3706475"/>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85" name="テキスト ボックス 284"/>
          <p:cNvSpPr txBox="1"/>
          <p:nvPr/>
        </p:nvSpPr>
        <p:spPr>
          <a:xfrm>
            <a:off x="4624419" y="2170982"/>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486" name="テキスト ボックス 485"/>
          <p:cNvSpPr txBox="1"/>
          <p:nvPr/>
        </p:nvSpPr>
        <p:spPr>
          <a:xfrm>
            <a:off x="4808631" y="2190030"/>
            <a:ext cx="87467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a:t>
            </a: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6"/>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7"/>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8"/>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24419" y="3475496"/>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961599"/>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786603"/>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930946"/>
            <a:ext cx="1433707" cy="415498"/>
          </a:xfrm>
          <a:prstGeom prst="rect">
            <a:avLst/>
          </a:prstGeom>
          <a:noFill/>
        </p:spPr>
        <p:txBody>
          <a:bodyPr wrap="square" rtlCol="0">
            <a:spAutoFit/>
          </a:bodyPr>
          <a:lstStyle/>
          <a:p>
            <a:endParaRPr lang="ja-JP" altLang="ja-JP" dirty="0"/>
          </a:p>
        </p:txBody>
      </p:sp>
      <p:grpSp>
        <p:nvGrpSpPr>
          <p:cNvPr id="252" name="グループ化 251">
            <a:extLst>
              <a:ext uri="{FF2B5EF4-FFF2-40B4-BE49-F238E27FC236}">
                <a16:creationId xmlns:a16="http://schemas.microsoft.com/office/drawing/2014/main" id="{CA7ED62D-18EF-48B4-9A8E-6457B0D611C9}"/>
              </a:ext>
            </a:extLst>
          </p:cNvPr>
          <p:cNvGrpSpPr/>
          <p:nvPr/>
        </p:nvGrpSpPr>
        <p:grpSpPr>
          <a:xfrm>
            <a:off x="4620533" y="950669"/>
            <a:ext cx="139887" cy="109498"/>
            <a:chOff x="6333046" y="733504"/>
            <a:chExt cx="139887" cy="109498"/>
          </a:xfrm>
        </p:grpSpPr>
        <p:sp>
          <p:nvSpPr>
            <p:cNvPr id="253" name="円形吹き出し 2">
              <a:extLst>
                <a:ext uri="{FF2B5EF4-FFF2-40B4-BE49-F238E27FC236}">
                  <a16:creationId xmlns:a16="http://schemas.microsoft.com/office/drawing/2014/main" id="{9FF7FDFE-6DC9-4A31-BE88-1539E394DC72}"/>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7F338ECA-8A62-43CB-A605-94726B43386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0">
              <a:extLst>
                <a:ext uri="{FF2B5EF4-FFF2-40B4-BE49-F238E27FC236}">
                  <a16:creationId xmlns:a16="http://schemas.microsoft.com/office/drawing/2014/main" id="{A6DB3F83-596F-445D-90F0-321A317EE5B6}"/>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9" name="円/楕円 281">
              <a:extLst>
                <a:ext uri="{FF2B5EF4-FFF2-40B4-BE49-F238E27FC236}">
                  <a16:creationId xmlns:a16="http://schemas.microsoft.com/office/drawing/2014/main" id="{709E317D-664A-4C00-BF73-719E6326A29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4779270" y="3223408"/>
            <a:ext cx="1730415" cy="215444"/>
          </a:xfrm>
          <a:prstGeom prst="rect">
            <a:avLst/>
          </a:prstGeom>
          <a:noFill/>
        </p:spPr>
        <p:txBody>
          <a:bodyPr wrap="square" rtlCol="0">
            <a:spAutoFit/>
          </a:bodyPr>
          <a:lstStyle/>
          <a:p>
            <a:r>
              <a:rPr kumimoji="1" lang="ja-JP" altLang="en-US" sz="800" dirty="0"/>
              <a:t>おうち相談 </a:t>
            </a:r>
            <a:endParaRPr lang="ja-JP" altLang="ja-JP" dirty="0"/>
          </a:p>
        </p:txBody>
      </p:sp>
      <p:sp>
        <p:nvSpPr>
          <p:cNvPr id="216" name="テキスト ボックス 215">
            <a:extLst>
              <a:ext uri="{FF2B5EF4-FFF2-40B4-BE49-F238E27FC236}">
                <a16:creationId xmlns:a16="http://schemas.microsoft.com/office/drawing/2014/main" id="{A48FAD2F-E6B1-451B-8D22-27817FBA8F24}"/>
              </a:ext>
            </a:extLst>
          </p:cNvPr>
          <p:cNvSpPr txBox="1"/>
          <p:nvPr/>
        </p:nvSpPr>
        <p:spPr>
          <a:xfrm>
            <a:off x="4797838" y="3717815"/>
            <a:ext cx="2381236"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絵本講座 テーマはうた絵本</a:t>
            </a:r>
          </a:p>
        </p:txBody>
      </p:sp>
      <p:sp>
        <p:nvSpPr>
          <p:cNvPr id="224" name="テキスト ボックス 223">
            <a:extLst>
              <a:ext uri="{FF2B5EF4-FFF2-40B4-BE49-F238E27FC236}">
                <a16:creationId xmlns:a16="http://schemas.microsoft.com/office/drawing/2014/main" id="{C305B831-AA88-45E5-89DD-05C79ADCB409}"/>
              </a:ext>
            </a:extLst>
          </p:cNvPr>
          <p:cNvSpPr txBox="1"/>
          <p:nvPr/>
        </p:nvSpPr>
        <p:spPr>
          <a:xfrm>
            <a:off x="4761030" y="2356215"/>
            <a:ext cx="1730415" cy="215444"/>
          </a:xfrm>
          <a:prstGeom prst="rect">
            <a:avLst/>
          </a:prstGeom>
          <a:noFill/>
        </p:spPr>
        <p:txBody>
          <a:bodyPr wrap="square" rtlCol="0">
            <a:spAutoFit/>
          </a:bodyPr>
          <a:lstStyle/>
          <a:p>
            <a:r>
              <a:rPr kumimoji="1" lang="ja-JP" altLang="en-US" sz="800" dirty="0"/>
              <a:t>おうち相談 </a:t>
            </a:r>
            <a:endParaRPr lang="ja-JP" altLang="ja-JP" dirty="0"/>
          </a:p>
        </p:txBody>
      </p:sp>
      <p:grpSp>
        <p:nvGrpSpPr>
          <p:cNvPr id="225" name="グループ化 224">
            <a:extLst>
              <a:ext uri="{FF2B5EF4-FFF2-40B4-BE49-F238E27FC236}">
                <a16:creationId xmlns:a16="http://schemas.microsoft.com/office/drawing/2014/main" id="{01E3B887-E5D9-4AF4-BD71-5ABA170C405A}"/>
              </a:ext>
            </a:extLst>
          </p:cNvPr>
          <p:cNvGrpSpPr/>
          <p:nvPr/>
        </p:nvGrpSpPr>
        <p:grpSpPr>
          <a:xfrm>
            <a:off x="4619613" y="2409168"/>
            <a:ext cx="139887" cy="109498"/>
            <a:chOff x="6333046" y="733504"/>
            <a:chExt cx="139887" cy="109498"/>
          </a:xfrm>
        </p:grpSpPr>
        <p:sp>
          <p:nvSpPr>
            <p:cNvPr id="232" name="円形吹き出し 2">
              <a:extLst>
                <a:ext uri="{FF2B5EF4-FFF2-40B4-BE49-F238E27FC236}">
                  <a16:creationId xmlns:a16="http://schemas.microsoft.com/office/drawing/2014/main" id="{B20D9C2A-DFD0-46AA-BC12-59D3B009AD6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3" name="円/楕円 7">
              <a:extLst>
                <a:ext uri="{FF2B5EF4-FFF2-40B4-BE49-F238E27FC236}">
                  <a16:creationId xmlns:a16="http://schemas.microsoft.com/office/drawing/2014/main" id="{7017538C-D184-46A5-B17A-02D22653B3B8}"/>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4" name="円/楕円 280">
              <a:extLst>
                <a:ext uri="{FF2B5EF4-FFF2-40B4-BE49-F238E27FC236}">
                  <a16:creationId xmlns:a16="http://schemas.microsoft.com/office/drawing/2014/main" id="{D05A609F-6BE2-4BCE-AE4A-21E1FED2998B}"/>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5" name="円/楕円 281">
              <a:extLst>
                <a:ext uri="{FF2B5EF4-FFF2-40B4-BE49-F238E27FC236}">
                  <a16:creationId xmlns:a16="http://schemas.microsoft.com/office/drawing/2014/main" id="{E6FB2191-8BD0-4EE1-AF27-36EB562097D5}"/>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2106905" y="4596738"/>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絵本講座</a:t>
            </a:r>
          </a:p>
        </p:txBody>
      </p:sp>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278" y="5405754"/>
            <a:ext cx="1470819" cy="110266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47" name="テキスト ボックス 246">
            <a:extLst>
              <a:ext uri="{FF2B5EF4-FFF2-40B4-BE49-F238E27FC236}">
                <a16:creationId xmlns:a16="http://schemas.microsoft.com/office/drawing/2014/main" id="{9C5E69D0-E391-43AE-BD96-062737006888}"/>
              </a:ext>
            </a:extLst>
          </p:cNvPr>
          <p:cNvSpPr txBox="1"/>
          <p:nvPr/>
        </p:nvSpPr>
        <p:spPr>
          <a:xfrm>
            <a:off x="4784837" y="3494027"/>
            <a:ext cx="2501019" cy="123111"/>
          </a:xfrm>
          <a:prstGeom prst="rect">
            <a:avLst/>
          </a:prstGeom>
          <a:noFill/>
        </p:spPr>
        <p:txBody>
          <a:bodyPr wrap="square" lIns="18000" tIns="0" rIns="0" bIns="0" rtlCol="0">
            <a:spAutoFit/>
          </a:bodyPr>
          <a:lstStyle/>
          <a:p>
            <a:pPr lvl="0" fontAlgn="auto">
              <a:spcBef>
                <a:spcPts val="0"/>
              </a:spcBef>
              <a:spcAft>
                <a:spcPts val="0"/>
              </a:spcAft>
              <a:defRPr/>
            </a:pPr>
            <a:r>
              <a:rPr lang="en-US" altLang="ja-JP" sz="800" spc="100">
                <a:latin typeface="Yu Gothic UI" panose="020B0500000000000000" pitchFamily="50" charset="-128"/>
                <a:ea typeface="Yu Gothic UI" panose="020B0500000000000000" pitchFamily="50" charset="-128"/>
              </a:rPr>
              <a:t>hanamama </a:t>
            </a:r>
            <a:r>
              <a:rPr lang="ja-JP" altLang="en-US" sz="800" spc="100">
                <a:latin typeface="Yu Gothic UI" panose="020B0500000000000000" pitchFamily="50" charset="-128"/>
                <a:ea typeface="Yu Gothic UI" panose="020B0500000000000000" pitchFamily="50" charset="-128"/>
              </a:rPr>
              <a:t>春を告げる ミモザレッスン</a:t>
            </a:r>
            <a:endParaRPr lang="ja-JP" altLang="en-US" sz="800" spc="100" dirty="0">
              <a:latin typeface="Yu Gothic UI" panose="020B0500000000000000" pitchFamily="50" charset="-128"/>
              <a:ea typeface="Yu Gothic UI" panose="020B0500000000000000" pitchFamily="50" charset="-128"/>
            </a:endParaRPr>
          </a:p>
        </p:txBody>
      </p:sp>
      <p:pic>
        <p:nvPicPr>
          <p:cNvPr id="18" name="図 17">
            <a:extLst>
              <a:ext uri="{FF2B5EF4-FFF2-40B4-BE49-F238E27FC236}">
                <a16:creationId xmlns:a16="http://schemas.microsoft.com/office/drawing/2014/main" id="{617F0442-54CC-463E-A4F4-E620C4895D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122" y="3195078"/>
            <a:ext cx="1400177" cy="1400177"/>
          </a:xfrm>
          <a:prstGeom prst="rect">
            <a:avLst/>
          </a:prstGeom>
        </p:spPr>
      </p:pic>
      <p:grpSp>
        <p:nvGrpSpPr>
          <p:cNvPr id="228" name="グループ化 227">
            <a:extLst>
              <a:ext uri="{FF2B5EF4-FFF2-40B4-BE49-F238E27FC236}">
                <a16:creationId xmlns:a16="http://schemas.microsoft.com/office/drawing/2014/main" id="{5B9C0142-FF19-459B-A7AB-0B6304E7258E}"/>
              </a:ext>
            </a:extLst>
          </p:cNvPr>
          <p:cNvGrpSpPr/>
          <p:nvPr/>
        </p:nvGrpSpPr>
        <p:grpSpPr>
          <a:xfrm>
            <a:off x="4637839" y="3289527"/>
            <a:ext cx="139887" cy="109498"/>
            <a:chOff x="6333046" y="733504"/>
            <a:chExt cx="139887" cy="109498"/>
          </a:xfrm>
        </p:grpSpPr>
        <p:sp>
          <p:nvSpPr>
            <p:cNvPr id="229" name="円形吹き出し 2">
              <a:extLst>
                <a:ext uri="{FF2B5EF4-FFF2-40B4-BE49-F238E27FC236}">
                  <a16:creationId xmlns:a16="http://schemas.microsoft.com/office/drawing/2014/main" id="{15991BE9-C62D-4B6D-BC8D-417B6481BEA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0" name="円/楕円 7">
              <a:extLst>
                <a:ext uri="{FF2B5EF4-FFF2-40B4-BE49-F238E27FC236}">
                  <a16:creationId xmlns:a16="http://schemas.microsoft.com/office/drawing/2014/main" id="{DA8A111B-621E-4DA6-8F62-8F663B1AA4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0">
              <a:extLst>
                <a:ext uri="{FF2B5EF4-FFF2-40B4-BE49-F238E27FC236}">
                  <a16:creationId xmlns:a16="http://schemas.microsoft.com/office/drawing/2014/main" id="{151FD28E-58BF-49CE-9EFA-F5C7FC0FE8CE}"/>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7" name="円/楕円 281">
              <a:extLst>
                <a:ext uri="{FF2B5EF4-FFF2-40B4-BE49-F238E27FC236}">
                  <a16:creationId xmlns:a16="http://schemas.microsoft.com/office/drawing/2014/main" id="{08E73734-28C8-470A-833D-3CB87316CFFD}"/>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54" name="テキスト ボックス 253">
            <a:extLst>
              <a:ext uri="{FF2B5EF4-FFF2-40B4-BE49-F238E27FC236}">
                <a16:creationId xmlns:a16="http://schemas.microsoft.com/office/drawing/2014/main" id="{76263B6B-3B13-4B48-B060-6DB3941F1529}"/>
              </a:ext>
            </a:extLst>
          </p:cNvPr>
          <p:cNvSpPr txBox="1"/>
          <p:nvPr/>
        </p:nvSpPr>
        <p:spPr>
          <a:xfrm>
            <a:off x="4730950" y="926643"/>
            <a:ext cx="1730415" cy="215444"/>
          </a:xfrm>
          <a:prstGeom prst="rect">
            <a:avLst/>
          </a:prstGeom>
          <a:noFill/>
        </p:spPr>
        <p:txBody>
          <a:bodyPr wrap="square" rtlCol="0">
            <a:spAutoFit/>
          </a:bodyPr>
          <a:lstStyle/>
          <a:p>
            <a:r>
              <a:rPr kumimoji="1" lang="ja-JP" altLang="en-US" sz="800" dirty="0"/>
              <a:t>おうち相談 </a:t>
            </a:r>
            <a:endParaRPr lang="ja-JP" altLang="ja-JP" dirty="0"/>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6408" y="5361016"/>
            <a:ext cx="1459735" cy="2043630"/>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41681" y="5362478"/>
            <a:ext cx="1497513" cy="2096519"/>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3"/>
          <a:stretch>
            <a:fillRect/>
          </a:stretch>
        </p:blipFill>
        <p:spPr>
          <a:xfrm>
            <a:off x="5687633" y="7493407"/>
            <a:ext cx="483576" cy="483576"/>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34792" y="3045643"/>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2" name="図 21">
            <a:extLst>
              <a:ext uri="{FF2B5EF4-FFF2-40B4-BE49-F238E27FC236}">
                <a16:creationId xmlns:a16="http://schemas.microsoft.com/office/drawing/2014/main" id="{10336FE4-76C6-450F-BC07-F4C834D1919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6526" y="5366219"/>
            <a:ext cx="1176384" cy="1254809"/>
          </a:xfrm>
          <a:prstGeom prst="rect">
            <a:avLst/>
          </a:prstGeom>
        </p:spPr>
      </p:pic>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76680" y="6660799"/>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絵本アイシングコラボレッスン</a:t>
            </a:r>
          </a:p>
        </p:txBody>
      </p:sp>
      <p:sp>
        <p:nvSpPr>
          <p:cNvPr id="222" name="テキスト ボックス 221">
            <a:extLst>
              <a:ext uri="{FF2B5EF4-FFF2-40B4-BE49-F238E27FC236}">
                <a16:creationId xmlns:a16="http://schemas.microsoft.com/office/drawing/2014/main" id="{7C90230B-4B8E-4962-B1FE-501E26DD1550}"/>
              </a:ext>
            </a:extLst>
          </p:cNvPr>
          <p:cNvSpPr txBox="1"/>
          <p:nvPr/>
        </p:nvSpPr>
        <p:spPr>
          <a:xfrm>
            <a:off x="2140958" y="6841051"/>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テーマは「イースター」 </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絵本の発展体験とアイシングで</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クリスマスの世界を楽しみます。</a:t>
            </a:r>
            <a:endParaRPr lang="en-US" altLang="ja-JP" dirty="0">
              <a:solidFill>
                <a:prstClr val="black"/>
              </a:solidFill>
              <a:latin typeface="Calibri" panose="020F0502020204030204"/>
              <a:ea typeface="ＭＳ Ｐゴシック" panose="020B0600070205080204" pitchFamily="50" charset="-128"/>
            </a:endParaRP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7452" y="7244939"/>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pic>
        <p:nvPicPr>
          <p:cNvPr id="25" name="図 24">
            <a:extLst>
              <a:ext uri="{FF2B5EF4-FFF2-40B4-BE49-F238E27FC236}">
                <a16:creationId xmlns:a16="http://schemas.microsoft.com/office/drawing/2014/main" id="{8587D5E9-32B0-459B-9234-C9B05CE451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2443" y="3185282"/>
            <a:ext cx="1469680" cy="1440286"/>
          </a:xfrm>
          <a:prstGeom prst="rect">
            <a:avLst/>
          </a:prstGeom>
        </p:spPr>
      </p:pic>
      <p:sp>
        <p:nvSpPr>
          <p:cNvPr id="226" name="テキスト ボックス 225">
            <a:extLst>
              <a:ext uri="{FF2B5EF4-FFF2-40B4-BE49-F238E27FC236}">
                <a16:creationId xmlns:a16="http://schemas.microsoft.com/office/drawing/2014/main" id="{F71C314F-7303-4AF0-9F06-812074D27D57}"/>
              </a:ext>
            </a:extLst>
          </p:cNvPr>
          <p:cNvSpPr txBox="1"/>
          <p:nvPr/>
        </p:nvSpPr>
        <p:spPr>
          <a:xfrm>
            <a:off x="4730556" y="3027633"/>
            <a:ext cx="1673726" cy="215444"/>
          </a:xfrm>
          <a:prstGeom prst="rect">
            <a:avLst/>
          </a:prstGeom>
          <a:noFill/>
        </p:spPr>
        <p:txBody>
          <a:bodyPr wrap="square" rtlCol="0">
            <a:spAutoFit/>
          </a:bodyPr>
          <a:lstStyle/>
          <a:p>
            <a:pPr algn="ctr" fontAlgn="auto">
              <a:spcBef>
                <a:spcPts val="0"/>
              </a:spcBef>
              <a:spcAft>
                <a:spcPts val="0"/>
              </a:spcAft>
            </a:pPr>
            <a:r>
              <a:rPr lang="ja-JP" altLang="en-US" sz="800" spc="100" dirty="0">
                <a:solidFill>
                  <a:srgbClr val="ED7D31">
                    <a:lumMod val="50000"/>
                  </a:srgbClr>
                </a:solidFill>
                <a:latin typeface="Calibri" panose="020F0502020204030204"/>
                <a:ea typeface="ＭＳ Ｐゴシック" panose="020B0600070205080204" pitchFamily="50" charset="-128"/>
              </a:rPr>
              <a:t>絵本アイシングコラボレッスン</a:t>
            </a:r>
          </a:p>
        </p:txBody>
      </p:sp>
      <p:sp>
        <p:nvSpPr>
          <p:cNvPr id="76" name="テキスト ボックス 75"/>
          <p:cNvSpPr txBox="1"/>
          <p:nvPr/>
        </p:nvSpPr>
        <p:spPr>
          <a:xfrm>
            <a:off x="211405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62945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83462" y="-74119"/>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5338"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3814816299"/>
              </p:ext>
            </p:extLst>
          </p:nvPr>
        </p:nvGraphicFramePr>
        <p:xfrm>
          <a:off x="4005938" y="724589"/>
          <a:ext cx="3288539" cy="7308273"/>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38153">
                  <a:extLst>
                    <a:ext uri="{9D8B030D-6E8A-4147-A177-3AD203B41FA5}">
                      <a16:colId xmlns:a16="http://schemas.microsoft.com/office/drawing/2014/main" val="20001"/>
                    </a:ext>
                  </a:extLst>
                </a:gridCol>
                <a:gridCol w="2693645">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おうちパン教室</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br>
                        <a:rPr kumimoji="1" lang="en-US" altLang="ja-JP" sz="800" dirty="0">
                          <a:latin typeface="+mn-ea"/>
                          <a:ea typeface="+mn-ea"/>
                        </a:rPr>
                      </a:br>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31</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11096" y="302533"/>
            <a:ext cx="3274760" cy="617332"/>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5</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238900" y="4467316"/>
            <a:ext cx="1374157" cy="58477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気軽に本を読み、みんなで内容をシェアしあう会です。</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まちライブラリ＠</a:t>
            </a:r>
            <a:r>
              <a:rPr lang="en-US" altLang="ja-JP" dirty="0" err="1">
                <a:solidFill>
                  <a:prstClr val="black"/>
                </a:solidFill>
                <a:latin typeface="Calibri" panose="020F0502020204030204"/>
                <a:ea typeface="ＭＳ Ｐゴシック" panose="020B0600070205080204" pitchFamily="50" charset="-128"/>
              </a:rPr>
              <a:t>Maimyshop</a:t>
            </a:r>
            <a:r>
              <a:rPr lang="ja-JP" altLang="en-US" dirty="0">
                <a:solidFill>
                  <a:prstClr val="black"/>
                </a:solidFill>
                <a:latin typeface="Calibri" panose="020F0502020204030204"/>
                <a:ea typeface="ＭＳ Ｐゴシック" panose="020B0600070205080204" pitchFamily="50" charset="-128"/>
              </a:rPr>
              <a:t>の本を自由に読めます。</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063745" y="4996194"/>
            <a:ext cx="1805819"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\1200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304050" y="4260614"/>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グルテンフリーランチ試食会</a:t>
            </a:r>
          </a:p>
        </p:txBody>
      </p:sp>
      <p:sp>
        <p:nvSpPr>
          <p:cNvPr id="287" name="テキスト ボックス 286"/>
          <p:cNvSpPr txBox="1"/>
          <p:nvPr/>
        </p:nvSpPr>
        <p:spPr>
          <a:xfrm>
            <a:off x="323289" y="4460570"/>
            <a:ext cx="1594281" cy="58477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米粉パンのカツサンドランチ</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の試食</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栄養相談もできます。</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食習慣見直しに是非。</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アレルギーの方にもおすすめ。</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97710" y="5002828"/>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10:30-13</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\4600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4800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58001" y="4599678"/>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85" name="テキスト ボックス 284"/>
          <p:cNvSpPr txBox="1"/>
          <p:nvPr/>
        </p:nvSpPr>
        <p:spPr>
          <a:xfrm>
            <a:off x="4663076" y="5735983"/>
            <a:ext cx="134762"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486" name="テキスト ボックス 485"/>
          <p:cNvSpPr txBox="1"/>
          <p:nvPr/>
        </p:nvSpPr>
        <p:spPr>
          <a:xfrm>
            <a:off x="4852514" y="2400515"/>
            <a:ext cx="160191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42987" y="7555148"/>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961599"/>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786603"/>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930946"/>
            <a:ext cx="1433707" cy="415498"/>
          </a:xfrm>
          <a:prstGeom prst="rect">
            <a:avLst/>
          </a:prstGeom>
          <a:noFill/>
        </p:spPr>
        <p:txBody>
          <a:bodyPr wrap="square" rtlCol="0">
            <a:spAutoFit/>
          </a:bodyPr>
          <a:lstStyle/>
          <a:p>
            <a:endParaRPr lang="ja-JP" altLang="ja-JP" dirty="0"/>
          </a:p>
        </p:txBody>
      </p:sp>
      <p:grpSp>
        <p:nvGrpSpPr>
          <p:cNvPr id="252" name="グループ化 251">
            <a:extLst>
              <a:ext uri="{FF2B5EF4-FFF2-40B4-BE49-F238E27FC236}">
                <a16:creationId xmlns:a16="http://schemas.microsoft.com/office/drawing/2014/main" id="{CA7ED62D-18EF-48B4-9A8E-6457B0D611C9}"/>
              </a:ext>
            </a:extLst>
          </p:cNvPr>
          <p:cNvGrpSpPr/>
          <p:nvPr/>
        </p:nvGrpSpPr>
        <p:grpSpPr>
          <a:xfrm>
            <a:off x="4654283" y="3063178"/>
            <a:ext cx="139887" cy="109498"/>
            <a:chOff x="6333046" y="733504"/>
            <a:chExt cx="139887" cy="109498"/>
          </a:xfrm>
        </p:grpSpPr>
        <p:sp>
          <p:nvSpPr>
            <p:cNvPr id="253" name="円形吹き出し 2">
              <a:extLst>
                <a:ext uri="{FF2B5EF4-FFF2-40B4-BE49-F238E27FC236}">
                  <a16:creationId xmlns:a16="http://schemas.microsoft.com/office/drawing/2014/main" id="{9FF7FDFE-6DC9-4A31-BE88-1539E394DC72}"/>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7F338ECA-8A62-43CB-A605-94726B43386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0">
              <a:extLst>
                <a:ext uri="{FF2B5EF4-FFF2-40B4-BE49-F238E27FC236}">
                  <a16:creationId xmlns:a16="http://schemas.microsoft.com/office/drawing/2014/main" id="{A6DB3F83-596F-445D-90F0-321A317EE5B6}"/>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9" name="円/楕円 281">
              <a:extLst>
                <a:ext uri="{FF2B5EF4-FFF2-40B4-BE49-F238E27FC236}">
                  <a16:creationId xmlns:a16="http://schemas.microsoft.com/office/drawing/2014/main" id="{709E317D-664A-4C00-BF73-719E6326A29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4879986" y="4321967"/>
            <a:ext cx="1730415" cy="215444"/>
          </a:xfrm>
          <a:prstGeom prst="rect">
            <a:avLst/>
          </a:prstGeom>
          <a:noFill/>
        </p:spPr>
        <p:txBody>
          <a:bodyPr wrap="square" rtlCol="0">
            <a:spAutoFit/>
          </a:bodyPr>
          <a:lstStyle/>
          <a:p>
            <a:r>
              <a:rPr kumimoji="1" lang="ja-JP" altLang="en-US" sz="800" dirty="0"/>
              <a:t>おうち相談・レンタルサロン  </a:t>
            </a:r>
            <a:r>
              <a:rPr kumimoji="1" lang="en-US" altLang="ja-JP" sz="800" dirty="0"/>
              <a:t>AM</a:t>
            </a:r>
            <a:r>
              <a:rPr kumimoji="1" lang="ja-JP" altLang="en-US" sz="800" dirty="0"/>
              <a:t> </a:t>
            </a:r>
            <a:endParaRPr lang="ja-JP" altLang="ja-JP" dirty="0"/>
          </a:p>
        </p:txBody>
      </p:sp>
      <p:sp>
        <p:nvSpPr>
          <p:cNvPr id="216" name="テキスト ボックス 215">
            <a:extLst>
              <a:ext uri="{FF2B5EF4-FFF2-40B4-BE49-F238E27FC236}">
                <a16:creationId xmlns:a16="http://schemas.microsoft.com/office/drawing/2014/main" id="{A48FAD2F-E6B1-451B-8D22-27817FBA8F24}"/>
              </a:ext>
            </a:extLst>
          </p:cNvPr>
          <p:cNvSpPr txBox="1"/>
          <p:nvPr/>
        </p:nvSpPr>
        <p:spPr>
          <a:xfrm>
            <a:off x="4841981" y="4603088"/>
            <a:ext cx="90252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読書シェア会</a:t>
            </a:r>
          </a:p>
        </p:txBody>
      </p:sp>
      <p:sp>
        <p:nvSpPr>
          <p:cNvPr id="224" name="テキスト ボックス 223">
            <a:extLst>
              <a:ext uri="{FF2B5EF4-FFF2-40B4-BE49-F238E27FC236}">
                <a16:creationId xmlns:a16="http://schemas.microsoft.com/office/drawing/2014/main" id="{C305B831-AA88-45E5-89DD-05C79ADCB409}"/>
              </a:ext>
            </a:extLst>
          </p:cNvPr>
          <p:cNvSpPr txBox="1"/>
          <p:nvPr/>
        </p:nvSpPr>
        <p:spPr>
          <a:xfrm>
            <a:off x="4851200" y="3019105"/>
            <a:ext cx="1730415" cy="215444"/>
          </a:xfrm>
          <a:prstGeom prst="rect">
            <a:avLst/>
          </a:prstGeom>
          <a:noFill/>
        </p:spPr>
        <p:txBody>
          <a:bodyPr wrap="square" rtlCol="0">
            <a:spAutoFit/>
          </a:bodyPr>
          <a:lstStyle/>
          <a:p>
            <a:r>
              <a:rPr kumimoji="1" lang="ja-JP" altLang="en-US" sz="800" dirty="0"/>
              <a:t>おうち相談・レンタルサロン </a:t>
            </a:r>
            <a:r>
              <a:rPr kumimoji="1" lang="en-US" altLang="ja-JP" sz="800" dirty="0"/>
              <a:t>AM</a:t>
            </a:r>
            <a:r>
              <a:rPr kumimoji="1" lang="ja-JP" altLang="en-US" sz="800" dirty="0"/>
              <a:t> </a:t>
            </a:r>
            <a:endParaRPr lang="ja-JP" altLang="ja-JP" dirty="0"/>
          </a:p>
        </p:txBody>
      </p:sp>
      <p:grpSp>
        <p:nvGrpSpPr>
          <p:cNvPr id="225" name="グループ化 224">
            <a:extLst>
              <a:ext uri="{FF2B5EF4-FFF2-40B4-BE49-F238E27FC236}">
                <a16:creationId xmlns:a16="http://schemas.microsoft.com/office/drawing/2014/main" id="{01E3B887-E5D9-4AF4-BD71-5ABA170C405A}"/>
              </a:ext>
            </a:extLst>
          </p:cNvPr>
          <p:cNvGrpSpPr/>
          <p:nvPr/>
        </p:nvGrpSpPr>
        <p:grpSpPr>
          <a:xfrm>
            <a:off x="4657595" y="6199786"/>
            <a:ext cx="139887" cy="109498"/>
            <a:chOff x="6333046" y="733504"/>
            <a:chExt cx="139887" cy="109498"/>
          </a:xfrm>
        </p:grpSpPr>
        <p:sp>
          <p:nvSpPr>
            <p:cNvPr id="232" name="円形吹き出し 2">
              <a:extLst>
                <a:ext uri="{FF2B5EF4-FFF2-40B4-BE49-F238E27FC236}">
                  <a16:creationId xmlns:a16="http://schemas.microsoft.com/office/drawing/2014/main" id="{B20D9C2A-DFD0-46AA-BC12-59D3B009AD6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3" name="円/楕円 7">
              <a:extLst>
                <a:ext uri="{FF2B5EF4-FFF2-40B4-BE49-F238E27FC236}">
                  <a16:creationId xmlns:a16="http://schemas.microsoft.com/office/drawing/2014/main" id="{7017538C-D184-46A5-B17A-02D22653B3B8}"/>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4" name="円/楕円 280">
              <a:extLst>
                <a:ext uri="{FF2B5EF4-FFF2-40B4-BE49-F238E27FC236}">
                  <a16:creationId xmlns:a16="http://schemas.microsoft.com/office/drawing/2014/main" id="{D05A609F-6BE2-4BCE-AE4A-21E1FED2998B}"/>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5" name="円/楕円 281">
              <a:extLst>
                <a:ext uri="{FF2B5EF4-FFF2-40B4-BE49-F238E27FC236}">
                  <a16:creationId xmlns:a16="http://schemas.microsoft.com/office/drawing/2014/main" id="{E6FB2191-8BD0-4EE1-AF27-36EB562097D5}"/>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2114050" y="4281963"/>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a:solidFill>
                  <a:srgbClr val="ED7D31">
                    <a:lumMod val="50000"/>
                  </a:srgbClr>
                </a:solidFill>
                <a:latin typeface="Calibri" panose="020F0502020204030204"/>
                <a:ea typeface="ＭＳ Ｐゴシック" panose="020B0600070205080204" pitchFamily="50" charset="-128"/>
              </a:rPr>
              <a:t>読書シェア会</a:t>
            </a:r>
            <a:endParaRPr lang="ja-JP" altLang="en-US" sz="800" b="1" spc="100" dirty="0">
              <a:solidFill>
                <a:srgbClr val="ED7D31">
                  <a:lumMod val="50000"/>
                </a:srgbClr>
              </a:solidFill>
              <a:latin typeface="Calibri" panose="020F0502020204030204"/>
              <a:ea typeface="ＭＳ Ｐゴシック" panose="020B0600070205080204" pitchFamily="50" charset="-128"/>
            </a:endParaRPr>
          </a:p>
        </p:txBody>
      </p:sp>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78" y="5405754"/>
            <a:ext cx="1470819" cy="110266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28" name="グループ化 227">
            <a:extLst>
              <a:ext uri="{FF2B5EF4-FFF2-40B4-BE49-F238E27FC236}">
                <a16:creationId xmlns:a16="http://schemas.microsoft.com/office/drawing/2014/main" id="{5B9C0142-FF19-459B-A7AB-0B6304E7258E}"/>
              </a:ext>
            </a:extLst>
          </p:cNvPr>
          <p:cNvGrpSpPr/>
          <p:nvPr/>
        </p:nvGrpSpPr>
        <p:grpSpPr>
          <a:xfrm>
            <a:off x="4654902" y="4391213"/>
            <a:ext cx="139887" cy="109498"/>
            <a:chOff x="6333046" y="733504"/>
            <a:chExt cx="139887" cy="109498"/>
          </a:xfrm>
        </p:grpSpPr>
        <p:sp>
          <p:nvSpPr>
            <p:cNvPr id="229" name="円形吹き出し 2">
              <a:extLst>
                <a:ext uri="{FF2B5EF4-FFF2-40B4-BE49-F238E27FC236}">
                  <a16:creationId xmlns:a16="http://schemas.microsoft.com/office/drawing/2014/main" id="{15991BE9-C62D-4B6D-BC8D-417B6481BEA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0" name="円/楕円 7">
              <a:extLst>
                <a:ext uri="{FF2B5EF4-FFF2-40B4-BE49-F238E27FC236}">
                  <a16:creationId xmlns:a16="http://schemas.microsoft.com/office/drawing/2014/main" id="{DA8A111B-621E-4DA6-8F62-8F663B1AA4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0">
              <a:extLst>
                <a:ext uri="{FF2B5EF4-FFF2-40B4-BE49-F238E27FC236}">
                  <a16:creationId xmlns:a16="http://schemas.microsoft.com/office/drawing/2014/main" id="{151FD28E-58BF-49CE-9EFA-F5C7FC0FE8CE}"/>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7" name="円/楕円 281">
              <a:extLst>
                <a:ext uri="{FF2B5EF4-FFF2-40B4-BE49-F238E27FC236}">
                  <a16:creationId xmlns:a16="http://schemas.microsoft.com/office/drawing/2014/main" id="{08E73734-28C8-470A-833D-3CB87316CFFD}"/>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1"/>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53937" y="4823731"/>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76680" y="6660799"/>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絵本アイシングコラボレッスン</a:t>
            </a:r>
          </a:p>
        </p:txBody>
      </p:sp>
      <p:sp>
        <p:nvSpPr>
          <p:cNvPr id="222" name="テキスト ボックス 221">
            <a:extLst>
              <a:ext uri="{FF2B5EF4-FFF2-40B4-BE49-F238E27FC236}">
                <a16:creationId xmlns:a16="http://schemas.microsoft.com/office/drawing/2014/main" id="{7C90230B-4B8E-4962-B1FE-501E26DD1550}"/>
              </a:ext>
            </a:extLst>
          </p:cNvPr>
          <p:cNvSpPr txBox="1"/>
          <p:nvPr/>
        </p:nvSpPr>
        <p:spPr>
          <a:xfrm>
            <a:off x="2170578" y="6841051"/>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テーマは</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お出かけ</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 </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絵本の発展体験とアイシングで</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クリスマスの世界を楽しみます。</a:t>
            </a:r>
            <a:endParaRPr lang="en-US" altLang="ja-JP" dirty="0">
              <a:solidFill>
                <a:prstClr val="black"/>
              </a:solidFill>
              <a:latin typeface="Calibri" panose="020F0502020204030204"/>
              <a:ea typeface="ＭＳ Ｐゴシック" panose="020B0600070205080204" pitchFamily="50" charset="-128"/>
            </a:endParaRP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7452" y="7244939"/>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 </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pic>
        <p:nvPicPr>
          <p:cNvPr id="220" name="図 219">
            <a:extLst>
              <a:ext uri="{FF2B5EF4-FFF2-40B4-BE49-F238E27FC236}">
                <a16:creationId xmlns:a16="http://schemas.microsoft.com/office/drawing/2014/main" id="{C32EB2F3-BCB9-479F-A2B2-576987324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79" y="7061807"/>
            <a:ext cx="174208" cy="193060"/>
          </a:xfrm>
          <a:prstGeom prst="rect">
            <a:avLst/>
          </a:prstGeom>
        </p:spPr>
      </p:pic>
      <p:pic>
        <p:nvPicPr>
          <p:cNvPr id="227" name="図 226">
            <a:extLst>
              <a:ext uri="{FF2B5EF4-FFF2-40B4-BE49-F238E27FC236}">
                <a16:creationId xmlns:a16="http://schemas.microsoft.com/office/drawing/2014/main" id="{2AC8FA98-48DB-485C-8F22-586F2349C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745" y="482962"/>
            <a:ext cx="141482" cy="156793"/>
          </a:xfrm>
          <a:prstGeom prst="rect">
            <a:avLst/>
          </a:prstGeom>
        </p:spPr>
      </p:pic>
      <p:pic>
        <p:nvPicPr>
          <p:cNvPr id="238" name="図 237">
            <a:extLst>
              <a:ext uri="{FF2B5EF4-FFF2-40B4-BE49-F238E27FC236}">
                <a16:creationId xmlns:a16="http://schemas.microsoft.com/office/drawing/2014/main" id="{346C406B-331D-498C-BD9B-7D0F35A7B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145" y="635362"/>
            <a:ext cx="141482" cy="156793"/>
          </a:xfrm>
          <a:prstGeom prst="rect">
            <a:avLst/>
          </a:prstGeom>
        </p:spPr>
      </p:pic>
      <p:pic>
        <p:nvPicPr>
          <p:cNvPr id="239" name="図 238">
            <a:extLst>
              <a:ext uri="{FF2B5EF4-FFF2-40B4-BE49-F238E27FC236}">
                <a16:creationId xmlns:a16="http://schemas.microsoft.com/office/drawing/2014/main" id="{DCF64A98-ABA8-44CF-82DD-70676915A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545" y="787762"/>
            <a:ext cx="141482" cy="156793"/>
          </a:xfrm>
          <a:prstGeom prst="rect">
            <a:avLst/>
          </a:prstGeom>
        </p:spPr>
      </p:pic>
      <p:pic>
        <p:nvPicPr>
          <p:cNvPr id="24" name="図 23">
            <a:extLst>
              <a:ext uri="{FF2B5EF4-FFF2-40B4-BE49-F238E27FC236}">
                <a16:creationId xmlns:a16="http://schemas.microsoft.com/office/drawing/2014/main" id="{52B1C1F2-584D-4E0B-832A-D50F7002D252}"/>
              </a:ext>
            </a:extLst>
          </p:cNvPr>
          <p:cNvPicPr>
            <a:picLocks noChangeAspect="1"/>
          </p:cNvPicPr>
          <p:nvPr/>
        </p:nvPicPr>
        <p:blipFill>
          <a:blip r:embed="rId12"/>
          <a:stretch>
            <a:fillRect/>
          </a:stretch>
        </p:blipFill>
        <p:spPr>
          <a:xfrm>
            <a:off x="4614753" y="2355706"/>
            <a:ext cx="225572" cy="274344"/>
          </a:xfrm>
          <a:prstGeom prst="rect">
            <a:avLst/>
          </a:prstGeom>
        </p:spPr>
      </p:pic>
      <p:sp>
        <p:nvSpPr>
          <p:cNvPr id="241" name="テキスト ボックス 240">
            <a:extLst>
              <a:ext uri="{FF2B5EF4-FFF2-40B4-BE49-F238E27FC236}">
                <a16:creationId xmlns:a16="http://schemas.microsoft.com/office/drawing/2014/main" id="{1B68AEF4-4E36-46C0-BC06-BFA613D61818}"/>
              </a:ext>
            </a:extLst>
          </p:cNvPr>
          <p:cNvSpPr txBox="1"/>
          <p:nvPr/>
        </p:nvSpPr>
        <p:spPr>
          <a:xfrm>
            <a:off x="4975007" y="5751264"/>
            <a:ext cx="1227586"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バーオソル </a:t>
            </a:r>
            <a:r>
              <a:rPr lang="en-US" altLang="ja-JP" sz="800" spc="100" dirty="0">
                <a:latin typeface="Yu Gothic UI" panose="020B0500000000000000" pitchFamily="50" charset="-128"/>
                <a:ea typeface="Yu Gothic UI" panose="020B0500000000000000" pitchFamily="50" charset="-128"/>
              </a:rPr>
              <a:t>AM/PM</a:t>
            </a:r>
            <a:endParaRPr lang="ja-JP" altLang="en-US" sz="800" spc="100" dirty="0">
              <a:latin typeface="Yu Gothic UI" panose="020B0500000000000000" pitchFamily="50" charset="-128"/>
              <a:ea typeface="Yu Gothic UI" panose="020B0500000000000000" pitchFamily="50" charset="-128"/>
            </a:endParaRPr>
          </a:p>
        </p:txBody>
      </p:sp>
      <p:sp>
        <p:nvSpPr>
          <p:cNvPr id="242" name="テキスト ボックス 241">
            <a:extLst>
              <a:ext uri="{FF2B5EF4-FFF2-40B4-BE49-F238E27FC236}">
                <a16:creationId xmlns:a16="http://schemas.microsoft.com/office/drawing/2014/main" id="{FF08A888-2B61-49F5-8917-51331684A5BD}"/>
              </a:ext>
            </a:extLst>
          </p:cNvPr>
          <p:cNvSpPr txBox="1"/>
          <p:nvPr/>
        </p:nvSpPr>
        <p:spPr>
          <a:xfrm>
            <a:off x="4895054" y="7102939"/>
            <a:ext cx="90252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フリーマーケット</a:t>
            </a:r>
          </a:p>
        </p:txBody>
      </p:sp>
      <p:sp>
        <p:nvSpPr>
          <p:cNvPr id="243" name="テキスト ボックス 242">
            <a:extLst>
              <a:ext uri="{FF2B5EF4-FFF2-40B4-BE49-F238E27FC236}">
                <a16:creationId xmlns:a16="http://schemas.microsoft.com/office/drawing/2014/main" id="{2DC7412B-A3BE-40B3-A8B5-1CFEC1161C52}"/>
              </a:ext>
            </a:extLst>
          </p:cNvPr>
          <p:cNvSpPr txBox="1"/>
          <p:nvPr/>
        </p:nvSpPr>
        <p:spPr>
          <a:xfrm>
            <a:off x="4937212" y="7576686"/>
            <a:ext cx="127632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グルテンフリー試食会</a:t>
            </a: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854126" y="4834822"/>
            <a:ext cx="1812101"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絵本</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アイシング コラボレッスン</a:t>
            </a:r>
          </a:p>
        </p:txBody>
      </p:sp>
      <p:sp>
        <p:nvSpPr>
          <p:cNvPr id="248" name="テキスト ボックス 247">
            <a:extLst>
              <a:ext uri="{FF2B5EF4-FFF2-40B4-BE49-F238E27FC236}">
                <a16:creationId xmlns:a16="http://schemas.microsoft.com/office/drawing/2014/main" id="{3FCA0B60-6EE2-46FB-AF33-BF82F323E3F9}"/>
              </a:ext>
            </a:extLst>
          </p:cNvPr>
          <p:cNvSpPr txBox="1"/>
          <p:nvPr/>
        </p:nvSpPr>
        <p:spPr>
          <a:xfrm>
            <a:off x="4898611" y="6139284"/>
            <a:ext cx="1730415" cy="338554"/>
          </a:xfrm>
          <a:prstGeom prst="rect">
            <a:avLst/>
          </a:prstGeom>
          <a:noFill/>
        </p:spPr>
        <p:txBody>
          <a:bodyPr wrap="square" rtlCol="0">
            <a:spAutoFit/>
          </a:bodyPr>
          <a:lstStyle/>
          <a:p>
            <a:r>
              <a:rPr kumimoji="1" lang="ja-JP" altLang="en-US" sz="800" dirty="0"/>
              <a:t>おうち相談 ・レンタルサロン</a:t>
            </a:r>
            <a:endParaRPr kumimoji="1" lang="en-US" altLang="ja-JP" sz="800" dirty="0"/>
          </a:p>
          <a:p>
            <a:r>
              <a:rPr kumimoji="1" lang="ja-JP" altLang="en-US" sz="800" dirty="0"/>
              <a:t> </a:t>
            </a:r>
            <a:endParaRPr lang="ja-JP" altLang="ja-JP" dirty="0"/>
          </a:p>
        </p:txBody>
      </p:sp>
      <p:pic>
        <p:nvPicPr>
          <p:cNvPr id="38" name="図 37">
            <a:extLst>
              <a:ext uri="{FF2B5EF4-FFF2-40B4-BE49-F238E27FC236}">
                <a16:creationId xmlns:a16="http://schemas.microsoft.com/office/drawing/2014/main" id="{BACA3B7B-43E8-4299-AAB3-7AA0C6E8EE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2016" y="3249722"/>
            <a:ext cx="1426968" cy="952799"/>
          </a:xfrm>
          <a:prstGeom prst="rect">
            <a:avLst/>
          </a:prstGeom>
        </p:spPr>
      </p:pic>
      <p:pic>
        <p:nvPicPr>
          <p:cNvPr id="249" name="図 248">
            <a:extLst>
              <a:ext uri="{FF2B5EF4-FFF2-40B4-BE49-F238E27FC236}">
                <a16:creationId xmlns:a16="http://schemas.microsoft.com/office/drawing/2014/main" id="{767FEC37-8A66-49AC-AD36-65E4BF8CD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902" y="5922157"/>
            <a:ext cx="174208" cy="193060"/>
          </a:xfrm>
          <a:prstGeom prst="rect">
            <a:avLst/>
          </a:prstGeom>
        </p:spPr>
      </p:pic>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44" name="図 43">
            <a:extLst>
              <a:ext uri="{FF2B5EF4-FFF2-40B4-BE49-F238E27FC236}">
                <a16:creationId xmlns:a16="http://schemas.microsoft.com/office/drawing/2014/main" id="{3E108595-22F8-4A51-980E-9AD87F0079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36877" y="5372744"/>
            <a:ext cx="1312545" cy="1312545"/>
          </a:xfrm>
          <a:prstGeom prst="rect">
            <a:avLst/>
          </a:prstGeom>
        </p:spPr>
      </p:pic>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47" name="図 46">
            <a:extLst>
              <a:ext uri="{FF2B5EF4-FFF2-40B4-BE49-F238E27FC236}">
                <a16:creationId xmlns:a16="http://schemas.microsoft.com/office/drawing/2014/main" id="{183D50A5-86BD-4C52-B534-C5A2237E46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80618" y="3238029"/>
            <a:ext cx="1524000" cy="1013460"/>
          </a:xfrm>
          <a:prstGeom prst="rect">
            <a:avLst/>
          </a:prstGeom>
        </p:spPr>
      </p:pic>
      <p:sp>
        <p:nvSpPr>
          <p:cNvPr id="76" name="テキスト ボックス 75"/>
          <p:cNvSpPr txBox="1"/>
          <p:nvPr/>
        </p:nvSpPr>
        <p:spPr>
          <a:xfrm>
            <a:off x="211405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80765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83462" y="-74119"/>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9131"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3005058825"/>
              </p:ext>
            </p:extLst>
          </p:nvPr>
        </p:nvGraphicFramePr>
        <p:xfrm>
          <a:off x="4034891" y="717417"/>
          <a:ext cx="3288539" cy="7308273"/>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38153">
                  <a:extLst>
                    <a:ext uri="{9D8B030D-6E8A-4147-A177-3AD203B41FA5}">
                      <a16:colId xmlns:a16="http://schemas.microsoft.com/office/drawing/2014/main" val="20001"/>
                    </a:ext>
                  </a:extLst>
                </a:gridCol>
                <a:gridCol w="2693645">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br>
                        <a:rPr kumimoji="1" lang="en-US" altLang="ja-JP" sz="800" dirty="0">
                          <a:latin typeface="+mn-ea"/>
                          <a:ea typeface="+mn-ea"/>
                        </a:rPr>
                      </a:br>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30860" y="322218"/>
            <a:ext cx="3292569" cy="621194"/>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166125"/>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6</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312531"/>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533133"/>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514054"/>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660991"/>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136402" y="4467316"/>
            <a:ext cx="1476655" cy="58477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夏のテカリが気になるお顔デコルテ周りのクレイパック体験</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是非天然素材の良さを実感してくださいね。</a:t>
            </a:r>
            <a:endParaRPr lang="en-US" altLang="ja-JP"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063745" y="4996194"/>
            <a:ext cx="1805819"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15</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30-14</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a:solidFill>
                  <a:srgbClr val="ED7D31">
                    <a:lumMod val="50000"/>
                  </a:srgbClr>
                </a:solidFill>
                <a:latin typeface="ＭＳ Ｐゴシック" panose="020B0600070205080204" pitchFamily="50" charset="-128"/>
                <a:ea typeface="ＭＳ Ｐゴシック" panose="020B0600070205080204" pitchFamily="50" charset="-128"/>
              </a:rPr>
              <a:t>\2000</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711245"/>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330562"/>
            <a:ext cx="141482" cy="156793"/>
          </a:xfrm>
          <a:prstGeom prst="rect">
            <a:avLst/>
          </a:prstGeom>
        </p:spPr>
      </p:pic>
      <p:sp>
        <p:nvSpPr>
          <p:cNvPr id="286" name="テキスト ボックス 285"/>
          <p:cNvSpPr txBox="1"/>
          <p:nvPr/>
        </p:nvSpPr>
        <p:spPr>
          <a:xfrm>
            <a:off x="297710" y="4176130"/>
            <a:ext cx="1673726" cy="33855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グルテンフリー</a:t>
            </a:r>
            <a:br>
              <a:rPr lang="en-US" altLang="ja-JP" sz="800" b="1" spc="100" dirty="0">
                <a:solidFill>
                  <a:srgbClr val="ED7D31">
                    <a:lumMod val="50000"/>
                  </a:srgbClr>
                </a:solidFill>
                <a:latin typeface="Calibri" panose="020F0502020204030204"/>
                <a:ea typeface="ＭＳ Ｐゴシック" panose="020B0600070205080204" pitchFamily="50" charset="-128"/>
              </a:rPr>
            </a:br>
            <a:r>
              <a:rPr lang="ja-JP" altLang="en-US" sz="800" b="1" spc="100" dirty="0">
                <a:solidFill>
                  <a:srgbClr val="ED7D31">
                    <a:lumMod val="50000"/>
                  </a:srgbClr>
                </a:solidFill>
                <a:latin typeface="Calibri" panose="020F0502020204030204"/>
                <a:ea typeface="ＭＳ Ｐゴシック" panose="020B0600070205080204" pitchFamily="50" charset="-128"/>
              </a:rPr>
              <a:t>米粉パンデモレッスン</a:t>
            </a:r>
          </a:p>
        </p:txBody>
      </p:sp>
      <p:sp>
        <p:nvSpPr>
          <p:cNvPr id="287" name="テキスト ボックス 286"/>
          <p:cNvSpPr txBox="1"/>
          <p:nvPr/>
        </p:nvSpPr>
        <p:spPr>
          <a:xfrm>
            <a:off x="333816" y="4387532"/>
            <a:ext cx="1594281" cy="707886"/>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米粉パンの作り方レシピ付きデモレッスンと試食会がセットに。</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栄養相談もできます。</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食習慣見直しに是非。</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アレルギーの方にもおすすめ。</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41162" y="4998967"/>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10:30-13</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\6600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6900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52936" y="5524281"/>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486" name="テキスト ボックス 485"/>
          <p:cNvSpPr txBox="1"/>
          <p:nvPr/>
        </p:nvSpPr>
        <p:spPr>
          <a:xfrm>
            <a:off x="4884887" y="3504554"/>
            <a:ext cx="160191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65565" y="6188334"/>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961599"/>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786603"/>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930946"/>
            <a:ext cx="1433707" cy="415498"/>
          </a:xfrm>
          <a:prstGeom prst="rect">
            <a:avLst/>
          </a:prstGeom>
          <a:noFill/>
        </p:spPr>
        <p:txBody>
          <a:bodyPr wrap="square" rtlCol="0">
            <a:spAutoFit/>
          </a:bodyPr>
          <a:lstStyle/>
          <a:p>
            <a:endParaRPr lang="ja-JP" altLang="ja-JP" dirty="0"/>
          </a:p>
        </p:txBody>
      </p:sp>
      <p:grpSp>
        <p:nvGrpSpPr>
          <p:cNvPr id="252" name="グループ化 251">
            <a:extLst>
              <a:ext uri="{FF2B5EF4-FFF2-40B4-BE49-F238E27FC236}">
                <a16:creationId xmlns:a16="http://schemas.microsoft.com/office/drawing/2014/main" id="{CA7ED62D-18EF-48B4-9A8E-6457B0D611C9}"/>
              </a:ext>
            </a:extLst>
          </p:cNvPr>
          <p:cNvGrpSpPr/>
          <p:nvPr/>
        </p:nvGrpSpPr>
        <p:grpSpPr>
          <a:xfrm>
            <a:off x="4657951" y="4639225"/>
            <a:ext cx="139887" cy="109498"/>
            <a:chOff x="6333046" y="733504"/>
            <a:chExt cx="139887" cy="109498"/>
          </a:xfrm>
        </p:grpSpPr>
        <p:sp>
          <p:nvSpPr>
            <p:cNvPr id="253" name="円形吹き出し 2">
              <a:extLst>
                <a:ext uri="{FF2B5EF4-FFF2-40B4-BE49-F238E27FC236}">
                  <a16:creationId xmlns:a16="http://schemas.microsoft.com/office/drawing/2014/main" id="{9FF7FDFE-6DC9-4A31-BE88-1539E394DC72}"/>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7F338ECA-8A62-43CB-A605-94726B43386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0">
              <a:extLst>
                <a:ext uri="{FF2B5EF4-FFF2-40B4-BE49-F238E27FC236}">
                  <a16:creationId xmlns:a16="http://schemas.microsoft.com/office/drawing/2014/main" id="{A6DB3F83-596F-445D-90F0-321A317EE5B6}"/>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9" name="円/楕円 281">
              <a:extLst>
                <a:ext uri="{FF2B5EF4-FFF2-40B4-BE49-F238E27FC236}">
                  <a16:creationId xmlns:a16="http://schemas.microsoft.com/office/drawing/2014/main" id="{709E317D-664A-4C00-BF73-719E6326A29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5679161" y="5488753"/>
            <a:ext cx="1544842" cy="215444"/>
          </a:xfrm>
          <a:prstGeom prst="rect">
            <a:avLst/>
          </a:prstGeom>
          <a:noFill/>
        </p:spPr>
        <p:txBody>
          <a:bodyPr wrap="square" rtlCol="0">
            <a:spAutoFit/>
          </a:bodyPr>
          <a:lstStyle/>
          <a:p>
            <a:r>
              <a:rPr kumimoji="1" lang="ja-JP" altLang="en-US" sz="800" dirty="0"/>
              <a:t>おうち相談・レンタルサロン  </a:t>
            </a:r>
            <a:r>
              <a:rPr kumimoji="1" lang="en-US" altLang="ja-JP" sz="800" dirty="0"/>
              <a:t>AM</a:t>
            </a:r>
            <a:r>
              <a:rPr kumimoji="1" lang="ja-JP" altLang="en-US" sz="800" dirty="0"/>
              <a:t> </a:t>
            </a:r>
            <a:endParaRPr lang="ja-JP" altLang="ja-JP" dirty="0"/>
          </a:p>
        </p:txBody>
      </p:sp>
      <p:sp>
        <p:nvSpPr>
          <p:cNvPr id="216" name="テキスト ボックス 215">
            <a:extLst>
              <a:ext uri="{FF2B5EF4-FFF2-40B4-BE49-F238E27FC236}">
                <a16:creationId xmlns:a16="http://schemas.microsoft.com/office/drawing/2014/main" id="{A48FAD2F-E6B1-451B-8D22-27817FBA8F24}"/>
              </a:ext>
            </a:extLst>
          </p:cNvPr>
          <p:cNvSpPr txBox="1"/>
          <p:nvPr/>
        </p:nvSpPr>
        <p:spPr>
          <a:xfrm>
            <a:off x="4813531" y="5552576"/>
            <a:ext cx="689797" cy="125593"/>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クレイ講座</a:t>
            </a:r>
          </a:p>
        </p:txBody>
      </p:sp>
      <p:sp>
        <p:nvSpPr>
          <p:cNvPr id="224" name="テキスト ボックス 223">
            <a:extLst>
              <a:ext uri="{FF2B5EF4-FFF2-40B4-BE49-F238E27FC236}">
                <a16:creationId xmlns:a16="http://schemas.microsoft.com/office/drawing/2014/main" id="{C305B831-AA88-45E5-89DD-05C79ADCB409}"/>
              </a:ext>
            </a:extLst>
          </p:cNvPr>
          <p:cNvSpPr txBox="1"/>
          <p:nvPr/>
        </p:nvSpPr>
        <p:spPr>
          <a:xfrm>
            <a:off x="4788166" y="4599105"/>
            <a:ext cx="1730415" cy="215444"/>
          </a:xfrm>
          <a:prstGeom prst="rect">
            <a:avLst/>
          </a:prstGeom>
          <a:noFill/>
        </p:spPr>
        <p:txBody>
          <a:bodyPr wrap="square" rtlCol="0">
            <a:spAutoFit/>
          </a:bodyPr>
          <a:lstStyle/>
          <a:p>
            <a:r>
              <a:rPr kumimoji="1" lang="ja-JP" altLang="en-US" sz="800" dirty="0"/>
              <a:t>おうち相談・レンタルサロン </a:t>
            </a:r>
            <a:r>
              <a:rPr kumimoji="1" lang="en-US" altLang="ja-JP" sz="800" dirty="0"/>
              <a:t>AM</a:t>
            </a:r>
            <a:r>
              <a:rPr kumimoji="1" lang="ja-JP" altLang="en-US" sz="800" dirty="0"/>
              <a:t> </a:t>
            </a:r>
            <a:endParaRPr lang="ja-JP" altLang="ja-JP" dirty="0"/>
          </a:p>
        </p:txBody>
      </p:sp>
      <p:grpSp>
        <p:nvGrpSpPr>
          <p:cNvPr id="225" name="グループ化 224">
            <a:extLst>
              <a:ext uri="{FF2B5EF4-FFF2-40B4-BE49-F238E27FC236}">
                <a16:creationId xmlns:a16="http://schemas.microsoft.com/office/drawing/2014/main" id="{01E3B887-E5D9-4AF4-BD71-5ABA170C405A}"/>
              </a:ext>
            </a:extLst>
          </p:cNvPr>
          <p:cNvGrpSpPr/>
          <p:nvPr/>
        </p:nvGrpSpPr>
        <p:grpSpPr>
          <a:xfrm>
            <a:off x="5905760" y="6657080"/>
            <a:ext cx="139887" cy="109498"/>
            <a:chOff x="6333046" y="733504"/>
            <a:chExt cx="139887" cy="109498"/>
          </a:xfrm>
        </p:grpSpPr>
        <p:sp>
          <p:nvSpPr>
            <p:cNvPr id="232" name="円形吹き出し 2">
              <a:extLst>
                <a:ext uri="{FF2B5EF4-FFF2-40B4-BE49-F238E27FC236}">
                  <a16:creationId xmlns:a16="http://schemas.microsoft.com/office/drawing/2014/main" id="{B20D9C2A-DFD0-46AA-BC12-59D3B009AD6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3" name="円/楕円 7">
              <a:extLst>
                <a:ext uri="{FF2B5EF4-FFF2-40B4-BE49-F238E27FC236}">
                  <a16:creationId xmlns:a16="http://schemas.microsoft.com/office/drawing/2014/main" id="{7017538C-D184-46A5-B17A-02D22653B3B8}"/>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4" name="円/楕円 280">
              <a:extLst>
                <a:ext uri="{FF2B5EF4-FFF2-40B4-BE49-F238E27FC236}">
                  <a16:creationId xmlns:a16="http://schemas.microsoft.com/office/drawing/2014/main" id="{D05A609F-6BE2-4BCE-AE4A-21E1FED2998B}"/>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5" name="円/楕円 281">
              <a:extLst>
                <a:ext uri="{FF2B5EF4-FFF2-40B4-BE49-F238E27FC236}">
                  <a16:creationId xmlns:a16="http://schemas.microsoft.com/office/drawing/2014/main" id="{E6FB2191-8BD0-4EE1-AF27-36EB562097D5}"/>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2114050" y="4281963"/>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クレイ講座</a:t>
            </a:r>
          </a:p>
        </p:txBody>
      </p:sp>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78" y="5405754"/>
            <a:ext cx="1470819" cy="110266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28" name="グループ化 227">
            <a:extLst>
              <a:ext uri="{FF2B5EF4-FFF2-40B4-BE49-F238E27FC236}">
                <a16:creationId xmlns:a16="http://schemas.microsoft.com/office/drawing/2014/main" id="{5B9C0142-FF19-459B-A7AB-0B6304E7258E}"/>
              </a:ext>
            </a:extLst>
          </p:cNvPr>
          <p:cNvGrpSpPr/>
          <p:nvPr/>
        </p:nvGrpSpPr>
        <p:grpSpPr>
          <a:xfrm>
            <a:off x="5605306" y="5559054"/>
            <a:ext cx="139887" cy="109498"/>
            <a:chOff x="6333046" y="733504"/>
            <a:chExt cx="139887" cy="109498"/>
          </a:xfrm>
        </p:grpSpPr>
        <p:sp>
          <p:nvSpPr>
            <p:cNvPr id="229" name="円形吹き出し 2">
              <a:extLst>
                <a:ext uri="{FF2B5EF4-FFF2-40B4-BE49-F238E27FC236}">
                  <a16:creationId xmlns:a16="http://schemas.microsoft.com/office/drawing/2014/main" id="{15991BE9-C62D-4B6D-BC8D-417B6481BEA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0" name="円/楕円 7">
              <a:extLst>
                <a:ext uri="{FF2B5EF4-FFF2-40B4-BE49-F238E27FC236}">
                  <a16:creationId xmlns:a16="http://schemas.microsoft.com/office/drawing/2014/main" id="{DA8A111B-621E-4DA6-8F62-8F663B1AA4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0">
              <a:extLst>
                <a:ext uri="{FF2B5EF4-FFF2-40B4-BE49-F238E27FC236}">
                  <a16:creationId xmlns:a16="http://schemas.microsoft.com/office/drawing/2014/main" id="{151FD28E-58BF-49CE-9EFA-F5C7FC0FE8CE}"/>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7" name="円/楕円 281">
              <a:extLst>
                <a:ext uri="{FF2B5EF4-FFF2-40B4-BE49-F238E27FC236}">
                  <a16:creationId xmlns:a16="http://schemas.microsoft.com/office/drawing/2014/main" id="{08E73734-28C8-470A-833D-3CB87316CFFD}"/>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1"/>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63076" y="3729481"/>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76680" y="6660799"/>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絵本講座 テーマは夏</a:t>
            </a:r>
          </a:p>
        </p:txBody>
      </p:sp>
      <p:sp>
        <p:nvSpPr>
          <p:cNvPr id="222" name="テキスト ボックス 221">
            <a:extLst>
              <a:ext uri="{FF2B5EF4-FFF2-40B4-BE49-F238E27FC236}">
                <a16:creationId xmlns:a16="http://schemas.microsoft.com/office/drawing/2014/main" id="{7C90230B-4B8E-4962-B1FE-501E26DD1550}"/>
              </a:ext>
            </a:extLst>
          </p:cNvPr>
          <p:cNvSpPr txBox="1"/>
          <p:nvPr/>
        </p:nvSpPr>
        <p:spPr>
          <a:xfrm>
            <a:off x="2140958" y="6841051"/>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絵本をお子様に与えたいお母様や絵本関係のお仕事に従事される方向けの講座です。</a:t>
            </a:r>
            <a:endParaRPr lang="en-US" altLang="ja-JP" dirty="0">
              <a:solidFill>
                <a:prstClr val="black"/>
              </a:solidFill>
              <a:latin typeface="Calibri" panose="020F0502020204030204"/>
              <a:ea typeface="ＭＳ Ｐゴシック" panose="020B0600070205080204" pitchFamily="50" charset="-128"/>
            </a:endParaRP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7452" y="7244939"/>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pic>
        <p:nvPicPr>
          <p:cNvPr id="24" name="図 23">
            <a:extLst>
              <a:ext uri="{FF2B5EF4-FFF2-40B4-BE49-F238E27FC236}">
                <a16:creationId xmlns:a16="http://schemas.microsoft.com/office/drawing/2014/main" id="{52B1C1F2-584D-4E0B-832A-D50F7002D252}"/>
              </a:ext>
            </a:extLst>
          </p:cNvPr>
          <p:cNvPicPr>
            <a:picLocks noChangeAspect="1"/>
          </p:cNvPicPr>
          <p:nvPr/>
        </p:nvPicPr>
        <p:blipFill>
          <a:blip r:embed="rId12"/>
          <a:stretch>
            <a:fillRect/>
          </a:stretch>
        </p:blipFill>
        <p:spPr>
          <a:xfrm>
            <a:off x="4623740" y="3480946"/>
            <a:ext cx="225572" cy="274344"/>
          </a:xfrm>
          <a:prstGeom prst="rect">
            <a:avLst/>
          </a:prstGeom>
        </p:spPr>
      </p:pic>
      <p:sp>
        <p:nvSpPr>
          <p:cNvPr id="243" name="テキスト ボックス 242">
            <a:extLst>
              <a:ext uri="{FF2B5EF4-FFF2-40B4-BE49-F238E27FC236}">
                <a16:creationId xmlns:a16="http://schemas.microsoft.com/office/drawing/2014/main" id="{2DC7412B-A3BE-40B3-A8B5-1CFEC1161C52}"/>
              </a:ext>
            </a:extLst>
          </p:cNvPr>
          <p:cNvSpPr txBox="1"/>
          <p:nvPr/>
        </p:nvSpPr>
        <p:spPr>
          <a:xfrm>
            <a:off x="4859691" y="6214603"/>
            <a:ext cx="234864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グルテンフリー講座 米粉パン デモレッスン</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試食会</a:t>
            </a: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750067" y="3726099"/>
            <a:ext cx="1812101"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絵本講座  テーマ 夏の絵本</a:t>
            </a:r>
          </a:p>
        </p:txBody>
      </p:sp>
      <p:sp>
        <p:nvSpPr>
          <p:cNvPr id="248" name="テキスト ボックス 247">
            <a:extLst>
              <a:ext uri="{FF2B5EF4-FFF2-40B4-BE49-F238E27FC236}">
                <a16:creationId xmlns:a16="http://schemas.microsoft.com/office/drawing/2014/main" id="{3FCA0B60-6EE2-46FB-AF33-BF82F323E3F9}"/>
              </a:ext>
            </a:extLst>
          </p:cNvPr>
          <p:cNvSpPr txBox="1"/>
          <p:nvPr/>
        </p:nvSpPr>
        <p:spPr>
          <a:xfrm>
            <a:off x="6011967" y="6610631"/>
            <a:ext cx="1730415" cy="338554"/>
          </a:xfrm>
          <a:prstGeom prst="rect">
            <a:avLst/>
          </a:prstGeom>
          <a:noFill/>
        </p:spPr>
        <p:txBody>
          <a:bodyPr wrap="square" rtlCol="0">
            <a:spAutoFit/>
          </a:bodyPr>
          <a:lstStyle/>
          <a:p>
            <a:r>
              <a:rPr kumimoji="1" lang="ja-JP" altLang="en-US" sz="800" dirty="0"/>
              <a:t>おうち相談 ・レンタルサロン </a:t>
            </a:r>
            <a:r>
              <a:rPr kumimoji="1" lang="en-US" altLang="ja-JP" sz="800" dirty="0"/>
              <a:t>AM</a:t>
            </a:r>
          </a:p>
          <a:p>
            <a:r>
              <a:rPr kumimoji="1" lang="ja-JP" altLang="en-US" sz="800" dirty="0"/>
              <a:t> </a:t>
            </a:r>
            <a:endParaRPr lang="ja-JP" altLang="ja-JP" dirty="0"/>
          </a:p>
        </p:txBody>
      </p:sp>
      <p:sp>
        <p:nvSpPr>
          <p:cNvPr id="76" name="テキスト ボックス 75"/>
          <p:cNvSpPr txBox="1"/>
          <p:nvPr/>
        </p:nvSpPr>
        <p:spPr>
          <a:xfrm>
            <a:off x="211405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5" name="図 24" descr="食べ物, 個, テーブル, 座っている が含まれている画像&#10;&#10;自動的に生成された説明">
            <a:extLst>
              <a:ext uri="{FF2B5EF4-FFF2-40B4-BE49-F238E27FC236}">
                <a16:creationId xmlns:a16="http://schemas.microsoft.com/office/drawing/2014/main" id="{783EB365-13DC-4BAA-BC37-FE241C2399E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0321" y="3215216"/>
            <a:ext cx="1499980" cy="999986"/>
          </a:xfrm>
          <a:prstGeom prst="rect">
            <a:avLst/>
          </a:prstGeom>
        </p:spPr>
      </p:pic>
      <p:pic>
        <p:nvPicPr>
          <p:cNvPr id="18" name="図 17">
            <a:extLst>
              <a:ext uri="{FF2B5EF4-FFF2-40B4-BE49-F238E27FC236}">
                <a16:creationId xmlns:a16="http://schemas.microsoft.com/office/drawing/2014/main" id="{68932BBA-5C3B-4167-A011-3F2A4A6933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02365" y="5339347"/>
            <a:ext cx="1297095" cy="1293636"/>
          </a:xfrm>
          <a:prstGeom prst="rect">
            <a:avLst/>
          </a:prstGeom>
        </p:spPr>
      </p:pic>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9" name="図 28">
            <a:extLst>
              <a:ext uri="{FF2B5EF4-FFF2-40B4-BE49-F238E27FC236}">
                <a16:creationId xmlns:a16="http://schemas.microsoft.com/office/drawing/2014/main" id="{A2B187BC-C06D-49BA-8855-CDDD5CA10FB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16375" y="3154979"/>
            <a:ext cx="1160902" cy="1160902"/>
          </a:xfrm>
          <a:prstGeom prst="rect">
            <a:avLst/>
          </a:prstGeom>
        </p:spPr>
      </p:pic>
      <p:pic>
        <p:nvPicPr>
          <p:cNvPr id="240" name="図 239">
            <a:extLst>
              <a:ext uri="{FF2B5EF4-FFF2-40B4-BE49-F238E27FC236}">
                <a16:creationId xmlns:a16="http://schemas.microsoft.com/office/drawing/2014/main" id="{F215EC75-0208-43D5-86A5-FB1744D7D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166" y="2176534"/>
            <a:ext cx="141482" cy="156793"/>
          </a:xfrm>
          <a:prstGeom prst="rect">
            <a:avLst/>
          </a:prstGeom>
        </p:spPr>
      </p:pic>
      <p:pic>
        <p:nvPicPr>
          <p:cNvPr id="247" name="図 246">
            <a:extLst>
              <a:ext uri="{FF2B5EF4-FFF2-40B4-BE49-F238E27FC236}">
                <a16:creationId xmlns:a16="http://schemas.microsoft.com/office/drawing/2014/main" id="{7FA43DE8-7426-47FE-9F9F-D9CB7FE44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745" y="482962"/>
            <a:ext cx="141482" cy="156793"/>
          </a:xfrm>
          <a:prstGeom prst="rect">
            <a:avLst/>
          </a:prstGeom>
        </p:spPr>
      </p:pic>
      <p:sp>
        <p:nvSpPr>
          <p:cNvPr id="250" name="テキスト ボックス 249">
            <a:extLst>
              <a:ext uri="{FF2B5EF4-FFF2-40B4-BE49-F238E27FC236}">
                <a16:creationId xmlns:a16="http://schemas.microsoft.com/office/drawing/2014/main" id="{1538AE9B-94A2-478E-9E84-FB74983D3D07}"/>
              </a:ext>
            </a:extLst>
          </p:cNvPr>
          <p:cNvSpPr txBox="1"/>
          <p:nvPr/>
        </p:nvSpPr>
        <p:spPr>
          <a:xfrm>
            <a:off x="4862097" y="2201800"/>
            <a:ext cx="140769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重ね煮教室餃子レシピ</a:t>
            </a: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sp>
        <p:nvSpPr>
          <p:cNvPr id="255" name="テキスト ボックス 254">
            <a:extLst>
              <a:ext uri="{FF2B5EF4-FFF2-40B4-BE49-F238E27FC236}">
                <a16:creationId xmlns:a16="http://schemas.microsoft.com/office/drawing/2014/main" id="{5C4FF042-6BBF-4EBE-BE1E-4B77B1DA2002}"/>
              </a:ext>
            </a:extLst>
          </p:cNvPr>
          <p:cNvSpPr txBox="1"/>
          <p:nvPr/>
        </p:nvSpPr>
        <p:spPr>
          <a:xfrm>
            <a:off x="4831383" y="6413017"/>
            <a:ext cx="106673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sp>
        <p:nvSpPr>
          <p:cNvPr id="257" name="テキスト ボックス 256">
            <a:extLst>
              <a:ext uri="{FF2B5EF4-FFF2-40B4-BE49-F238E27FC236}">
                <a16:creationId xmlns:a16="http://schemas.microsoft.com/office/drawing/2014/main" id="{98A34313-4818-4583-8D53-7E9A846BF458}"/>
              </a:ext>
            </a:extLst>
          </p:cNvPr>
          <p:cNvSpPr txBox="1"/>
          <p:nvPr/>
        </p:nvSpPr>
        <p:spPr>
          <a:xfrm>
            <a:off x="4667449" y="6415371"/>
            <a:ext cx="134762"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60" name="テキスト ボックス 259">
            <a:extLst>
              <a:ext uri="{FF2B5EF4-FFF2-40B4-BE49-F238E27FC236}">
                <a16:creationId xmlns:a16="http://schemas.microsoft.com/office/drawing/2014/main" id="{44B386CE-BABE-4ADD-8173-AC7E97AAED9E}"/>
              </a:ext>
            </a:extLst>
          </p:cNvPr>
          <p:cNvSpPr txBox="1"/>
          <p:nvPr/>
        </p:nvSpPr>
        <p:spPr>
          <a:xfrm>
            <a:off x="4831462" y="6654572"/>
            <a:ext cx="106673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PM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sp>
        <p:nvSpPr>
          <p:cNvPr id="261" name="テキスト ボックス 260">
            <a:extLst>
              <a:ext uri="{FF2B5EF4-FFF2-40B4-BE49-F238E27FC236}">
                <a16:creationId xmlns:a16="http://schemas.microsoft.com/office/drawing/2014/main" id="{84327288-0723-419B-8C20-4EE99688A9A8}"/>
              </a:ext>
            </a:extLst>
          </p:cNvPr>
          <p:cNvSpPr txBox="1"/>
          <p:nvPr/>
        </p:nvSpPr>
        <p:spPr>
          <a:xfrm>
            <a:off x="4659157" y="6641409"/>
            <a:ext cx="134762"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75094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1537" y="-22792"/>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226110" y="-862998"/>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1594780077"/>
              </p:ext>
            </p:extLst>
          </p:nvPr>
        </p:nvGraphicFramePr>
        <p:xfrm>
          <a:off x="3992316" y="516486"/>
          <a:ext cx="3288539" cy="7444793"/>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38153">
                  <a:extLst>
                    <a:ext uri="{9D8B030D-6E8A-4147-A177-3AD203B41FA5}">
                      <a16:colId xmlns:a16="http://schemas.microsoft.com/office/drawing/2014/main" val="20001"/>
                    </a:ext>
                  </a:extLst>
                </a:gridCol>
                <a:gridCol w="2693645">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36190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火</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木</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土</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日</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月</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br>
                        <a:rPr kumimoji="1" lang="en-US" altLang="ja-JP" sz="800" dirty="0">
                          <a:latin typeface="+mn-ea"/>
                          <a:ea typeface="+mn-ea"/>
                        </a:rPr>
                      </a:br>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31</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水</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4009422" y="81992"/>
            <a:ext cx="3306675" cy="641637"/>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64413"/>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7</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81993"/>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302595"/>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283516"/>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430453"/>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18583"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131003" y="4556721"/>
            <a:ext cx="1530040" cy="707886"/>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あれこれ皆さんと気軽にお茶を楽しみながら作る</a:t>
            </a:r>
          </a:p>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マイマイショップの手作り倶楽部、活動、始めます。</a:t>
            </a:r>
          </a:p>
          <a:p>
            <a:pPr algn="just" fontAlgn="auto">
              <a:spcBef>
                <a:spcPts val="0"/>
              </a:spcBef>
              <a:spcAft>
                <a:spcPts val="0"/>
              </a:spcAft>
            </a:pPr>
            <a:endParaRPr lang="ja-JP" altLang="en-US"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003315" y="5043244"/>
            <a:ext cx="1900440"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\2000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（プチお茶菓子付）</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480707"/>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100024"/>
            <a:ext cx="141482" cy="156793"/>
          </a:xfrm>
          <a:prstGeom prst="rect">
            <a:avLst/>
          </a:prstGeom>
        </p:spPr>
      </p:pic>
      <p:sp>
        <p:nvSpPr>
          <p:cNvPr id="286" name="テキスト ボックス 285"/>
          <p:cNvSpPr txBox="1"/>
          <p:nvPr/>
        </p:nvSpPr>
        <p:spPr>
          <a:xfrm>
            <a:off x="297710" y="4249457"/>
            <a:ext cx="1673726"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自分らしく綺麗になりたい！</a:t>
            </a:r>
          </a:p>
        </p:txBody>
      </p:sp>
      <p:sp>
        <p:nvSpPr>
          <p:cNvPr id="287" name="テキスト ボックス 286"/>
          <p:cNvSpPr txBox="1"/>
          <p:nvPr/>
        </p:nvSpPr>
        <p:spPr>
          <a:xfrm>
            <a:off x="333816" y="4387532"/>
            <a:ext cx="1594281" cy="707886"/>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自分らしく綺麗になりたい方へ</a:t>
            </a:r>
            <a:br>
              <a:rPr lang="en-US" altLang="ja-JP" dirty="0">
                <a:solidFill>
                  <a:prstClr val="black"/>
                </a:solidFill>
                <a:latin typeface="Calibri" panose="020F0502020204030204"/>
                <a:ea typeface="ＭＳ Ｐゴシック" panose="020B0600070205080204" pitchFamily="50" charset="-128"/>
              </a:rPr>
            </a:br>
            <a:r>
              <a:rPr lang="en-US" altLang="ja-JP" dirty="0">
                <a:solidFill>
                  <a:prstClr val="black"/>
                </a:solidFill>
                <a:latin typeface="Calibri" panose="020F0502020204030204"/>
                <a:ea typeface="ＭＳ Ｐゴシック" panose="020B0600070205080204" pitchFamily="50" charset="-128"/>
              </a:rPr>
              <a:t>6</a:t>
            </a:r>
            <a:r>
              <a:rPr lang="ja-JP" altLang="en-US" dirty="0">
                <a:solidFill>
                  <a:prstClr val="black"/>
                </a:solidFill>
                <a:latin typeface="Calibri" panose="020F0502020204030204"/>
                <a:ea typeface="ＭＳ Ｐゴシック" panose="020B0600070205080204" pitchFamily="50" charset="-128"/>
              </a:rPr>
              <a:t>人の先生からスペシャルプレゼント。ふだん提供しない価格で</a:t>
            </a:r>
            <a:br>
              <a:rPr lang="en-US" altLang="ja-JP" dirty="0">
                <a:solidFill>
                  <a:prstClr val="black"/>
                </a:solidFill>
                <a:latin typeface="Calibri" panose="020F0502020204030204"/>
                <a:ea typeface="ＭＳ Ｐゴシック" panose="020B0600070205080204" pitchFamily="50" charset="-128"/>
              </a:rPr>
            </a:br>
            <a:r>
              <a:rPr lang="en-US" altLang="ja-JP" dirty="0">
                <a:solidFill>
                  <a:prstClr val="black"/>
                </a:solidFill>
                <a:latin typeface="Calibri" panose="020F0502020204030204"/>
                <a:ea typeface="ＭＳ Ｐゴシック" panose="020B0600070205080204" pitchFamily="50" charset="-128"/>
              </a:rPr>
              <a:t>6</a:t>
            </a:r>
            <a:r>
              <a:rPr lang="ja-JP" altLang="en-US" dirty="0">
                <a:solidFill>
                  <a:prstClr val="black"/>
                </a:solidFill>
                <a:latin typeface="Calibri" panose="020F0502020204030204"/>
                <a:ea typeface="ＭＳ Ｐゴシック" panose="020B0600070205080204" pitchFamily="50" charset="-128"/>
              </a:rPr>
              <a:t>人の先生の講座が一度に聞かるチャンス！</a:t>
            </a:r>
            <a:endParaRPr lang="en-US" altLang="ja-JP" dirty="0">
              <a:solidFill>
                <a:prstClr val="black"/>
              </a:solidFill>
              <a:latin typeface="Calibri" panose="020F0502020204030204"/>
              <a:ea typeface="ＭＳ Ｐゴシック" panose="020B0600070205080204" pitchFamily="50" charset="-128"/>
            </a:endParaRPr>
          </a:p>
        </p:txBody>
      </p:sp>
      <p:sp>
        <p:nvSpPr>
          <p:cNvPr id="288" name="テキスト ボックス 287"/>
          <p:cNvSpPr txBox="1"/>
          <p:nvPr/>
        </p:nvSpPr>
        <p:spPr>
          <a:xfrm>
            <a:off x="241162" y="4998967"/>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10:30-16</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\7000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7300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65973" y="2629078"/>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486" name="テキスト ボックス 485"/>
          <p:cNvSpPr txBox="1"/>
          <p:nvPr/>
        </p:nvSpPr>
        <p:spPr>
          <a:xfrm>
            <a:off x="4873374" y="3016811"/>
            <a:ext cx="160191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69642" y="1285237"/>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731061"/>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556065"/>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700408"/>
            <a:ext cx="1433707" cy="415498"/>
          </a:xfrm>
          <a:prstGeom prst="rect">
            <a:avLst/>
          </a:prstGeom>
          <a:noFill/>
        </p:spPr>
        <p:txBody>
          <a:bodyPr wrap="square" rtlCol="0">
            <a:spAutoFit/>
          </a:bodyPr>
          <a:lstStyle/>
          <a:p>
            <a:endParaRPr lang="ja-JP" altLang="ja-JP" dirty="0"/>
          </a:p>
        </p:txBody>
      </p:sp>
      <p:grpSp>
        <p:nvGrpSpPr>
          <p:cNvPr id="252" name="グループ化 251">
            <a:extLst>
              <a:ext uri="{FF2B5EF4-FFF2-40B4-BE49-F238E27FC236}">
                <a16:creationId xmlns:a16="http://schemas.microsoft.com/office/drawing/2014/main" id="{CA7ED62D-18EF-48B4-9A8E-6457B0D611C9}"/>
              </a:ext>
            </a:extLst>
          </p:cNvPr>
          <p:cNvGrpSpPr/>
          <p:nvPr/>
        </p:nvGrpSpPr>
        <p:grpSpPr>
          <a:xfrm>
            <a:off x="4664185" y="3232619"/>
            <a:ext cx="139887" cy="109498"/>
            <a:chOff x="6333046" y="733504"/>
            <a:chExt cx="139887" cy="109498"/>
          </a:xfrm>
        </p:grpSpPr>
        <p:sp>
          <p:nvSpPr>
            <p:cNvPr id="253" name="円形吹き出し 2">
              <a:extLst>
                <a:ext uri="{FF2B5EF4-FFF2-40B4-BE49-F238E27FC236}">
                  <a16:creationId xmlns:a16="http://schemas.microsoft.com/office/drawing/2014/main" id="{9FF7FDFE-6DC9-4A31-BE88-1539E394DC72}"/>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56" name="円/楕円 7">
              <a:extLst>
                <a:ext uri="{FF2B5EF4-FFF2-40B4-BE49-F238E27FC236}">
                  <a16:creationId xmlns:a16="http://schemas.microsoft.com/office/drawing/2014/main" id="{7F338ECA-8A62-43CB-A605-94726B433864}"/>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8" name="円/楕円 280">
              <a:extLst>
                <a:ext uri="{FF2B5EF4-FFF2-40B4-BE49-F238E27FC236}">
                  <a16:creationId xmlns:a16="http://schemas.microsoft.com/office/drawing/2014/main" id="{A6DB3F83-596F-445D-90F0-321A317EE5B6}"/>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59" name="円/楕円 281">
              <a:extLst>
                <a:ext uri="{FF2B5EF4-FFF2-40B4-BE49-F238E27FC236}">
                  <a16:creationId xmlns:a16="http://schemas.microsoft.com/office/drawing/2014/main" id="{709E317D-664A-4C00-BF73-719E6326A292}"/>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4866238" y="4708038"/>
            <a:ext cx="1544842" cy="215444"/>
          </a:xfrm>
          <a:prstGeom prst="rect">
            <a:avLst/>
          </a:prstGeom>
          <a:noFill/>
        </p:spPr>
        <p:txBody>
          <a:bodyPr wrap="square" rtlCol="0">
            <a:spAutoFit/>
          </a:bodyPr>
          <a:lstStyle/>
          <a:p>
            <a:r>
              <a:rPr kumimoji="1" lang="ja-JP" altLang="en-US" sz="800" dirty="0"/>
              <a:t>おうち相談・レンタルサロン  </a:t>
            </a:r>
            <a:r>
              <a:rPr kumimoji="1" lang="en-US" altLang="ja-JP" sz="800" dirty="0"/>
              <a:t>AM</a:t>
            </a:r>
            <a:r>
              <a:rPr kumimoji="1" lang="ja-JP" altLang="en-US" sz="800" dirty="0"/>
              <a:t> </a:t>
            </a:r>
            <a:endParaRPr lang="ja-JP" altLang="ja-JP" dirty="0"/>
          </a:p>
        </p:txBody>
      </p:sp>
      <p:sp>
        <p:nvSpPr>
          <p:cNvPr id="216" name="テキスト ボックス 215">
            <a:extLst>
              <a:ext uri="{FF2B5EF4-FFF2-40B4-BE49-F238E27FC236}">
                <a16:creationId xmlns:a16="http://schemas.microsoft.com/office/drawing/2014/main" id="{A48FAD2F-E6B1-451B-8D22-27817FBA8F24}"/>
              </a:ext>
            </a:extLst>
          </p:cNvPr>
          <p:cNvSpPr txBox="1"/>
          <p:nvPr/>
        </p:nvSpPr>
        <p:spPr>
          <a:xfrm>
            <a:off x="4831462" y="2637951"/>
            <a:ext cx="2080493"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暮らしを彩る倶楽部 ほっこり手作りキャンドル ＠フェリシモ・ミニツク</a:t>
            </a:r>
          </a:p>
        </p:txBody>
      </p:sp>
      <p:sp>
        <p:nvSpPr>
          <p:cNvPr id="224" name="テキスト ボックス 223">
            <a:extLst>
              <a:ext uri="{FF2B5EF4-FFF2-40B4-BE49-F238E27FC236}">
                <a16:creationId xmlns:a16="http://schemas.microsoft.com/office/drawing/2014/main" id="{C305B831-AA88-45E5-89DD-05C79ADCB409}"/>
              </a:ext>
            </a:extLst>
          </p:cNvPr>
          <p:cNvSpPr txBox="1"/>
          <p:nvPr/>
        </p:nvSpPr>
        <p:spPr>
          <a:xfrm>
            <a:off x="4841132" y="3180138"/>
            <a:ext cx="1730415" cy="215444"/>
          </a:xfrm>
          <a:prstGeom prst="rect">
            <a:avLst/>
          </a:prstGeom>
          <a:noFill/>
        </p:spPr>
        <p:txBody>
          <a:bodyPr wrap="square" rtlCol="0">
            <a:spAutoFit/>
          </a:bodyPr>
          <a:lstStyle/>
          <a:p>
            <a:r>
              <a:rPr kumimoji="1" lang="ja-JP" altLang="en-US" sz="800" dirty="0"/>
              <a:t>おうち相談・レンタルサロン </a:t>
            </a:r>
            <a:r>
              <a:rPr lang="en-US" altLang="ja-JP" sz="800" dirty="0"/>
              <a:t>PM</a:t>
            </a:r>
            <a:r>
              <a:rPr kumimoji="1" lang="ja-JP" altLang="en-US" sz="800" dirty="0"/>
              <a:t> </a:t>
            </a:r>
            <a:endParaRPr lang="ja-JP" altLang="ja-JP" dirty="0"/>
          </a:p>
        </p:txBody>
      </p:sp>
      <p:grpSp>
        <p:nvGrpSpPr>
          <p:cNvPr id="225" name="グループ化 224">
            <a:extLst>
              <a:ext uri="{FF2B5EF4-FFF2-40B4-BE49-F238E27FC236}">
                <a16:creationId xmlns:a16="http://schemas.microsoft.com/office/drawing/2014/main" id="{01E3B887-E5D9-4AF4-BD71-5ABA170C405A}"/>
              </a:ext>
            </a:extLst>
          </p:cNvPr>
          <p:cNvGrpSpPr/>
          <p:nvPr/>
        </p:nvGrpSpPr>
        <p:grpSpPr>
          <a:xfrm>
            <a:off x="5824988" y="6150217"/>
            <a:ext cx="139887" cy="109498"/>
            <a:chOff x="6333046" y="733504"/>
            <a:chExt cx="139887" cy="109498"/>
          </a:xfrm>
        </p:grpSpPr>
        <p:sp>
          <p:nvSpPr>
            <p:cNvPr id="232" name="円形吹き出し 2">
              <a:extLst>
                <a:ext uri="{FF2B5EF4-FFF2-40B4-BE49-F238E27FC236}">
                  <a16:creationId xmlns:a16="http://schemas.microsoft.com/office/drawing/2014/main" id="{B20D9C2A-DFD0-46AA-BC12-59D3B009AD67}"/>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3" name="円/楕円 7">
              <a:extLst>
                <a:ext uri="{FF2B5EF4-FFF2-40B4-BE49-F238E27FC236}">
                  <a16:creationId xmlns:a16="http://schemas.microsoft.com/office/drawing/2014/main" id="{7017538C-D184-46A5-B17A-02D22653B3B8}"/>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4" name="円/楕円 280">
              <a:extLst>
                <a:ext uri="{FF2B5EF4-FFF2-40B4-BE49-F238E27FC236}">
                  <a16:creationId xmlns:a16="http://schemas.microsoft.com/office/drawing/2014/main" id="{D05A609F-6BE2-4BCE-AE4A-21E1FED2998B}"/>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5" name="円/楕円 281">
              <a:extLst>
                <a:ext uri="{FF2B5EF4-FFF2-40B4-BE49-F238E27FC236}">
                  <a16:creationId xmlns:a16="http://schemas.microsoft.com/office/drawing/2014/main" id="{E6FB2191-8BD0-4EE1-AF27-36EB562097D5}"/>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2053644" y="4339742"/>
            <a:ext cx="1862284" cy="33855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暮らしを彩る倶楽部 ほっこり手作りキャンドル ＠フェリシモ・ミニツク</a:t>
            </a:r>
          </a:p>
        </p:txBody>
      </p:sp>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78" y="5405754"/>
            <a:ext cx="1470819" cy="110266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28" name="グループ化 227">
            <a:extLst>
              <a:ext uri="{FF2B5EF4-FFF2-40B4-BE49-F238E27FC236}">
                <a16:creationId xmlns:a16="http://schemas.microsoft.com/office/drawing/2014/main" id="{5B9C0142-FF19-459B-A7AB-0B6304E7258E}"/>
              </a:ext>
            </a:extLst>
          </p:cNvPr>
          <p:cNvGrpSpPr/>
          <p:nvPr/>
        </p:nvGrpSpPr>
        <p:grpSpPr>
          <a:xfrm>
            <a:off x="4684606" y="4760308"/>
            <a:ext cx="139887" cy="109498"/>
            <a:chOff x="6333046" y="733504"/>
            <a:chExt cx="139887" cy="109498"/>
          </a:xfrm>
        </p:grpSpPr>
        <p:sp>
          <p:nvSpPr>
            <p:cNvPr id="229" name="円形吹き出し 2">
              <a:extLst>
                <a:ext uri="{FF2B5EF4-FFF2-40B4-BE49-F238E27FC236}">
                  <a16:creationId xmlns:a16="http://schemas.microsoft.com/office/drawing/2014/main" id="{15991BE9-C62D-4B6D-BC8D-417B6481BEA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0" name="円/楕円 7">
              <a:extLst>
                <a:ext uri="{FF2B5EF4-FFF2-40B4-BE49-F238E27FC236}">
                  <a16:creationId xmlns:a16="http://schemas.microsoft.com/office/drawing/2014/main" id="{DA8A111B-621E-4DA6-8F62-8F663B1AA4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0">
              <a:extLst>
                <a:ext uri="{FF2B5EF4-FFF2-40B4-BE49-F238E27FC236}">
                  <a16:creationId xmlns:a16="http://schemas.microsoft.com/office/drawing/2014/main" id="{151FD28E-58BF-49CE-9EFA-F5C7FC0FE8CE}"/>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7" name="円/楕円 281">
              <a:extLst>
                <a:ext uri="{FF2B5EF4-FFF2-40B4-BE49-F238E27FC236}">
                  <a16:creationId xmlns:a16="http://schemas.microsoft.com/office/drawing/2014/main" id="{08E73734-28C8-470A-833D-3CB87316CFFD}"/>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1"/>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69642" y="5418598"/>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76680" y="6660799"/>
            <a:ext cx="1777092"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a:t>
            </a:r>
            <a:r>
              <a:rPr lang="en-US" altLang="ja-JP" sz="800" b="1" spc="100" dirty="0">
                <a:solidFill>
                  <a:srgbClr val="ED7D31">
                    <a:lumMod val="50000"/>
                  </a:srgbClr>
                </a:solidFill>
                <a:latin typeface="Calibri" panose="020F0502020204030204"/>
                <a:ea typeface="ＭＳ Ｐゴシック" panose="020B0600070205080204" pitchFamily="50" charset="-128"/>
              </a:rPr>
              <a:t>×</a:t>
            </a:r>
            <a:r>
              <a:rPr lang="ja-JP" altLang="en-US" sz="800" b="1" spc="100" dirty="0">
                <a:solidFill>
                  <a:srgbClr val="ED7D31">
                    <a:lumMod val="50000"/>
                  </a:srgbClr>
                </a:solidFill>
                <a:latin typeface="Calibri" panose="020F0502020204030204"/>
                <a:ea typeface="ＭＳ Ｐゴシック" panose="020B0600070205080204" pitchFamily="50" charset="-128"/>
              </a:rPr>
              <a:t>アイシングコラボレッスン</a:t>
            </a: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7452" y="7244939"/>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10:00-12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pic>
        <p:nvPicPr>
          <p:cNvPr id="24" name="図 23">
            <a:extLst>
              <a:ext uri="{FF2B5EF4-FFF2-40B4-BE49-F238E27FC236}">
                <a16:creationId xmlns:a16="http://schemas.microsoft.com/office/drawing/2014/main" id="{52B1C1F2-584D-4E0B-832A-D50F7002D252}"/>
              </a:ext>
            </a:extLst>
          </p:cNvPr>
          <p:cNvPicPr>
            <a:picLocks noChangeAspect="1"/>
          </p:cNvPicPr>
          <p:nvPr/>
        </p:nvPicPr>
        <p:blipFill>
          <a:blip r:embed="rId12"/>
          <a:stretch>
            <a:fillRect/>
          </a:stretch>
        </p:blipFill>
        <p:spPr>
          <a:xfrm>
            <a:off x="4619063" y="2975066"/>
            <a:ext cx="225572" cy="274344"/>
          </a:xfrm>
          <a:prstGeom prst="rect">
            <a:avLst/>
          </a:prstGeom>
        </p:spPr>
      </p:pic>
      <p:sp>
        <p:nvSpPr>
          <p:cNvPr id="241" name="テキスト ボックス 240">
            <a:extLst>
              <a:ext uri="{FF2B5EF4-FFF2-40B4-BE49-F238E27FC236}">
                <a16:creationId xmlns:a16="http://schemas.microsoft.com/office/drawing/2014/main" id="{1B68AEF4-4E36-46C0-BC06-BFA613D61818}"/>
              </a:ext>
            </a:extLst>
          </p:cNvPr>
          <p:cNvSpPr txBox="1"/>
          <p:nvPr/>
        </p:nvSpPr>
        <p:spPr>
          <a:xfrm>
            <a:off x="4873374" y="5431396"/>
            <a:ext cx="1728584"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絵本</a:t>
            </a:r>
            <a:r>
              <a:rPr lang="en-US" altLang="ja-JP" sz="800" spc="100" dirty="0">
                <a:latin typeface="Yu Gothic UI" panose="020B0500000000000000" pitchFamily="50" charset="-128"/>
                <a:ea typeface="Yu Gothic UI" panose="020B0500000000000000" pitchFamily="50" charset="-128"/>
              </a:rPr>
              <a:t>×</a:t>
            </a:r>
            <a:r>
              <a:rPr lang="ja-JP" altLang="en-US" sz="800" spc="100" dirty="0">
                <a:latin typeface="Yu Gothic UI" panose="020B0500000000000000" pitchFamily="50" charset="-128"/>
                <a:ea typeface="Yu Gothic UI" panose="020B0500000000000000" pitchFamily="50" charset="-128"/>
              </a:rPr>
              <a:t>アイシングコラボレッスン</a:t>
            </a: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778935" y="6554233"/>
            <a:ext cx="1812101"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重ね煮教室 </a:t>
            </a:r>
          </a:p>
        </p:txBody>
      </p:sp>
      <p:sp>
        <p:nvSpPr>
          <p:cNvPr id="248" name="テキスト ボックス 247">
            <a:extLst>
              <a:ext uri="{FF2B5EF4-FFF2-40B4-BE49-F238E27FC236}">
                <a16:creationId xmlns:a16="http://schemas.microsoft.com/office/drawing/2014/main" id="{3FCA0B60-6EE2-46FB-AF33-BF82F323E3F9}"/>
              </a:ext>
            </a:extLst>
          </p:cNvPr>
          <p:cNvSpPr txBox="1"/>
          <p:nvPr/>
        </p:nvSpPr>
        <p:spPr>
          <a:xfrm>
            <a:off x="5881544" y="6098421"/>
            <a:ext cx="1723354" cy="338554"/>
          </a:xfrm>
          <a:prstGeom prst="rect">
            <a:avLst/>
          </a:prstGeom>
          <a:noFill/>
        </p:spPr>
        <p:txBody>
          <a:bodyPr wrap="square" rtlCol="0">
            <a:spAutoFit/>
          </a:bodyPr>
          <a:lstStyle/>
          <a:p>
            <a:r>
              <a:rPr kumimoji="1" lang="ja-JP" altLang="en-US" sz="800" dirty="0"/>
              <a:t>おうち相談 ・レンタルサロン </a:t>
            </a:r>
            <a:r>
              <a:rPr kumimoji="1" lang="en-US" altLang="ja-JP" sz="800" dirty="0"/>
              <a:t>AM</a:t>
            </a:r>
          </a:p>
          <a:p>
            <a:r>
              <a:rPr kumimoji="1" lang="ja-JP" altLang="en-US" sz="800" dirty="0"/>
              <a:t> </a:t>
            </a:r>
            <a:endParaRPr lang="ja-JP" altLang="ja-JP" dirty="0"/>
          </a:p>
        </p:txBody>
      </p:sp>
      <p:sp>
        <p:nvSpPr>
          <p:cNvPr id="76" name="テキスト ボックス 75"/>
          <p:cNvSpPr txBox="1"/>
          <p:nvPr/>
        </p:nvSpPr>
        <p:spPr>
          <a:xfrm>
            <a:off x="2114050" y="3122587"/>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40" name="図 239">
            <a:extLst>
              <a:ext uri="{FF2B5EF4-FFF2-40B4-BE49-F238E27FC236}">
                <a16:creationId xmlns:a16="http://schemas.microsoft.com/office/drawing/2014/main" id="{F215EC75-0208-43D5-86A5-FB1744D7D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1662" y="6536816"/>
            <a:ext cx="141482" cy="156793"/>
          </a:xfrm>
          <a:prstGeom prst="rect">
            <a:avLst/>
          </a:prstGeom>
        </p:spPr>
      </p:pic>
      <p:sp>
        <p:nvSpPr>
          <p:cNvPr id="250" name="テキスト ボックス 249">
            <a:extLst>
              <a:ext uri="{FF2B5EF4-FFF2-40B4-BE49-F238E27FC236}">
                <a16:creationId xmlns:a16="http://schemas.microsoft.com/office/drawing/2014/main" id="{1538AE9B-94A2-478E-9E84-FB74983D3D07}"/>
              </a:ext>
            </a:extLst>
          </p:cNvPr>
          <p:cNvSpPr txBox="1"/>
          <p:nvPr/>
        </p:nvSpPr>
        <p:spPr>
          <a:xfrm>
            <a:off x="4839876" y="1297389"/>
            <a:ext cx="3159325"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自分らしく綺麗になりたい！スペシャルコラボイベント</a:t>
            </a:r>
          </a:p>
        </p:txBody>
      </p:sp>
      <p:sp>
        <p:nvSpPr>
          <p:cNvPr id="255" name="テキスト ボックス 254">
            <a:extLst>
              <a:ext uri="{FF2B5EF4-FFF2-40B4-BE49-F238E27FC236}">
                <a16:creationId xmlns:a16="http://schemas.microsoft.com/office/drawing/2014/main" id="{5C4FF042-6BBF-4EBE-BE1E-4B77B1DA2002}"/>
              </a:ext>
            </a:extLst>
          </p:cNvPr>
          <p:cNvSpPr txBox="1"/>
          <p:nvPr/>
        </p:nvSpPr>
        <p:spPr>
          <a:xfrm>
            <a:off x="4760712" y="5905710"/>
            <a:ext cx="106673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sp>
        <p:nvSpPr>
          <p:cNvPr id="257" name="テキスト ボックス 256">
            <a:extLst>
              <a:ext uri="{FF2B5EF4-FFF2-40B4-BE49-F238E27FC236}">
                <a16:creationId xmlns:a16="http://schemas.microsoft.com/office/drawing/2014/main" id="{98A34313-4818-4583-8D53-7E9A846BF458}"/>
              </a:ext>
            </a:extLst>
          </p:cNvPr>
          <p:cNvSpPr txBox="1"/>
          <p:nvPr/>
        </p:nvSpPr>
        <p:spPr>
          <a:xfrm>
            <a:off x="4614231" y="5887215"/>
            <a:ext cx="134762"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60" name="テキスト ボックス 259">
            <a:extLst>
              <a:ext uri="{FF2B5EF4-FFF2-40B4-BE49-F238E27FC236}">
                <a16:creationId xmlns:a16="http://schemas.microsoft.com/office/drawing/2014/main" id="{44B386CE-BABE-4ADD-8173-AC7E97AAED9E}"/>
              </a:ext>
            </a:extLst>
          </p:cNvPr>
          <p:cNvSpPr txBox="1"/>
          <p:nvPr/>
        </p:nvSpPr>
        <p:spPr>
          <a:xfrm>
            <a:off x="4760712" y="6142416"/>
            <a:ext cx="1066731" cy="24622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PM</a:t>
            </a: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sp>
        <p:nvSpPr>
          <p:cNvPr id="261" name="テキスト ボックス 260">
            <a:extLst>
              <a:ext uri="{FF2B5EF4-FFF2-40B4-BE49-F238E27FC236}">
                <a16:creationId xmlns:a16="http://schemas.microsoft.com/office/drawing/2014/main" id="{84327288-0723-419B-8C20-4EE99688A9A8}"/>
              </a:ext>
            </a:extLst>
          </p:cNvPr>
          <p:cNvSpPr txBox="1"/>
          <p:nvPr/>
        </p:nvSpPr>
        <p:spPr>
          <a:xfrm>
            <a:off x="4617225" y="6122668"/>
            <a:ext cx="134762"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2" name="図 21">
            <a:extLst>
              <a:ext uri="{FF2B5EF4-FFF2-40B4-BE49-F238E27FC236}">
                <a16:creationId xmlns:a16="http://schemas.microsoft.com/office/drawing/2014/main" id="{94BAA4EA-FAC9-4445-9F05-08D1900BAF56}"/>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2388" y="3158239"/>
            <a:ext cx="1142484" cy="1142484"/>
          </a:xfrm>
          <a:prstGeom prst="rect">
            <a:avLst/>
          </a:prstGeom>
        </p:spPr>
      </p:pic>
      <p:pic>
        <p:nvPicPr>
          <p:cNvPr id="30" name="図 29" descr="写真, 壁 が含まれている画像&#10;&#10;自動的に生成された説明">
            <a:extLst>
              <a:ext uri="{FF2B5EF4-FFF2-40B4-BE49-F238E27FC236}">
                <a16:creationId xmlns:a16="http://schemas.microsoft.com/office/drawing/2014/main" id="{92E88D35-8A2C-49F8-8344-B577B409E49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00000">
            <a:off x="2433628" y="3179948"/>
            <a:ext cx="1204565" cy="1204565"/>
          </a:xfrm>
          <a:prstGeom prst="rect">
            <a:avLst/>
          </a:prstGeom>
        </p:spPr>
      </p:pic>
      <p:sp>
        <p:nvSpPr>
          <p:cNvPr id="238" name="テキスト ボックス 237">
            <a:extLst>
              <a:ext uri="{FF2B5EF4-FFF2-40B4-BE49-F238E27FC236}">
                <a16:creationId xmlns:a16="http://schemas.microsoft.com/office/drawing/2014/main" id="{B6BA51A1-8384-4FBA-AB5F-36E8BBBA91C6}"/>
              </a:ext>
            </a:extLst>
          </p:cNvPr>
          <p:cNvSpPr txBox="1"/>
          <p:nvPr/>
        </p:nvSpPr>
        <p:spPr>
          <a:xfrm>
            <a:off x="2170578" y="6841051"/>
            <a:ext cx="159428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テーマは</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夏祭り</a:t>
            </a:r>
            <a:r>
              <a:rPr lang="en-US" altLang="ja-JP" dirty="0">
                <a:solidFill>
                  <a:prstClr val="black"/>
                </a:solidFill>
                <a:latin typeface="Calibri" panose="020F0502020204030204"/>
                <a:ea typeface="ＭＳ Ｐゴシック" panose="020B0600070205080204" pitchFamily="50" charset="-128"/>
              </a:rPr>
              <a:t>】</a:t>
            </a:r>
            <a:r>
              <a:rPr lang="ja-JP" altLang="en-US" dirty="0">
                <a:solidFill>
                  <a:prstClr val="black"/>
                </a:solidFill>
                <a:latin typeface="Calibri" panose="020F0502020204030204"/>
                <a:ea typeface="ＭＳ Ｐゴシック" panose="020B0600070205080204" pitchFamily="50" charset="-128"/>
              </a:rPr>
              <a:t> </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絵本の発展体験とアイシングで</a:t>
            </a:r>
            <a:br>
              <a:rPr lang="en-US" altLang="ja-JP" dirty="0">
                <a:solidFill>
                  <a:prstClr val="black"/>
                </a:solidFill>
                <a:latin typeface="Calibri" panose="020F0502020204030204"/>
                <a:ea typeface="ＭＳ Ｐゴシック" panose="020B0600070205080204" pitchFamily="50" charset="-128"/>
              </a:rPr>
            </a:br>
            <a:r>
              <a:rPr lang="ja-JP" altLang="en-US" dirty="0">
                <a:solidFill>
                  <a:prstClr val="black"/>
                </a:solidFill>
                <a:latin typeface="Calibri" panose="020F0502020204030204"/>
                <a:ea typeface="ＭＳ Ｐゴシック" panose="020B0600070205080204" pitchFamily="50" charset="-128"/>
              </a:rPr>
              <a:t>クリスマスの世界を楽しみます。</a:t>
            </a:r>
            <a:endParaRPr lang="en-US" altLang="ja-JP" dirty="0">
              <a:solidFill>
                <a:prstClr val="black"/>
              </a:solidFill>
              <a:latin typeface="Calibri" panose="020F0502020204030204"/>
              <a:ea typeface="ＭＳ Ｐゴシック" panose="020B0600070205080204" pitchFamily="50" charset="-128"/>
            </a:endParaRPr>
          </a:p>
        </p:txBody>
      </p:sp>
      <p:pic>
        <p:nvPicPr>
          <p:cNvPr id="39" name="図 38">
            <a:extLst>
              <a:ext uri="{FF2B5EF4-FFF2-40B4-BE49-F238E27FC236}">
                <a16:creationId xmlns:a16="http://schemas.microsoft.com/office/drawing/2014/main" id="{EB1D0CA0-31B6-4241-9DF0-349FEC575DD9}"/>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84593" y="5457035"/>
            <a:ext cx="1530571" cy="1147928"/>
          </a:xfrm>
          <a:prstGeom prst="rect">
            <a:avLst/>
          </a:prstGeom>
        </p:spPr>
      </p:pic>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49" name="グループ化 248">
            <a:extLst>
              <a:ext uri="{FF2B5EF4-FFF2-40B4-BE49-F238E27FC236}">
                <a16:creationId xmlns:a16="http://schemas.microsoft.com/office/drawing/2014/main" id="{CE02F923-7E91-4BB9-86E7-C65959A583D2}"/>
              </a:ext>
            </a:extLst>
          </p:cNvPr>
          <p:cNvGrpSpPr/>
          <p:nvPr/>
        </p:nvGrpSpPr>
        <p:grpSpPr>
          <a:xfrm>
            <a:off x="5807838" y="5915052"/>
            <a:ext cx="139887" cy="109498"/>
            <a:chOff x="6333046" y="733504"/>
            <a:chExt cx="139887" cy="109498"/>
          </a:xfrm>
        </p:grpSpPr>
        <p:sp>
          <p:nvSpPr>
            <p:cNvPr id="262" name="円形吹き出し 2">
              <a:extLst>
                <a:ext uri="{FF2B5EF4-FFF2-40B4-BE49-F238E27FC236}">
                  <a16:creationId xmlns:a16="http://schemas.microsoft.com/office/drawing/2014/main" id="{40272F7D-B022-48B4-8213-97DF4BE2666B}"/>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63" name="円/楕円 7">
              <a:extLst>
                <a:ext uri="{FF2B5EF4-FFF2-40B4-BE49-F238E27FC236}">
                  <a16:creationId xmlns:a16="http://schemas.microsoft.com/office/drawing/2014/main" id="{E5D07761-7EDA-492A-B7F1-192BEAD6BB5C}"/>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4" name="円/楕円 280">
              <a:extLst>
                <a:ext uri="{FF2B5EF4-FFF2-40B4-BE49-F238E27FC236}">
                  <a16:creationId xmlns:a16="http://schemas.microsoft.com/office/drawing/2014/main" id="{8D41A0D7-6398-404E-ABDB-4A90BE4FF460}"/>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6" name="円/楕円 281">
              <a:extLst>
                <a:ext uri="{FF2B5EF4-FFF2-40B4-BE49-F238E27FC236}">
                  <a16:creationId xmlns:a16="http://schemas.microsoft.com/office/drawing/2014/main" id="{22826B34-06A1-44D6-9B75-D98FE2BD543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94" name="テキスト ボックス 293">
            <a:extLst>
              <a:ext uri="{FF2B5EF4-FFF2-40B4-BE49-F238E27FC236}">
                <a16:creationId xmlns:a16="http://schemas.microsoft.com/office/drawing/2014/main" id="{5DF06F82-A752-4D2D-B692-ED2172B71751}"/>
              </a:ext>
            </a:extLst>
          </p:cNvPr>
          <p:cNvSpPr txBox="1"/>
          <p:nvPr/>
        </p:nvSpPr>
        <p:spPr>
          <a:xfrm>
            <a:off x="5884254" y="5874410"/>
            <a:ext cx="1749163" cy="338554"/>
          </a:xfrm>
          <a:prstGeom prst="rect">
            <a:avLst/>
          </a:prstGeom>
          <a:noFill/>
        </p:spPr>
        <p:txBody>
          <a:bodyPr wrap="square" rtlCol="0">
            <a:spAutoFit/>
          </a:bodyPr>
          <a:lstStyle/>
          <a:p>
            <a:r>
              <a:rPr kumimoji="1" lang="ja-JP" altLang="en-US" sz="800" dirty="0"/>
              <a:t>おうち相談 ・レンタルサロン </a:t>
            </a:r>
            <a:r>
              <a:rPr lang="en-US" altLang="ja-JP" sz="800" dirty="0"/>
              <a:t>PM</a:t>
            </a:r>
            <a:endParaRPr kumimoji="1" lang="en-US" altLang="ja-JP" sz="800" dirty="0"/>
          </a:p>
          <a:p>
            <a:r>
              <a:rPr kumimoji="1" lang="ja-JP" altLang="en-US" sz="800" dirty="0"/>
              <a:t> </a:t>
            </a:r>
            <a:endParaRPr lang="ja-JP" altLang="ja-JP" dirty="0"/>
          </a:p>
        </p:txBody>
      </p:sp>
      <p:pic>
        <p:nvPicPr>
          <p:cNvPr id="239" name="図 238">
            <a:extLst>
              <a:ext uri="{FF2B5EF4-FFF2-40B4-BE49-F238E27FC236}">
                <a16:creationId xmlns:a16="http://schemas.microsoft.com/office/drawing/2014/main" id="{E04B7E0D-E99A-422E-AF2D-4E0B74E2E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230" y="2184904"/>
            <a:ext cx="141482" cy="156793"/>
          </a:xfrm>
          <a:prstGeom prst="rect">
            <a:avLst/>
          </a:prstGeom>
        </p:spPr>
      </p:pic>
      <p:sp>
        <p:nvSpPr>
          <p:cNvPr id="242" name="テキスト ボックス 241">
            <a:extLst>
              <a:ext uri="{FF2B5EF4-FFF2-40B4-BE49-F238E27FC236}">
                <a16:creationId xmlns:a16="http://schemas.microsoft.com/office/drawing/2014/main" id="{9648FB06-A876-4114-B8EF-F635A599F3A1}"/>
              </a:ext>
            </a:extLst>
          </p:cNvPr>
          <p:cNvSpPr txBox="1"/>
          <p:nvPr/>
        </p:nvSpPr>
        <p:spPr>
          <a:xfrm>
            <a:off x="4805590" y="2216320"/>
            <a:ext cx="234809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グルテンフリー講座カレーナンをつくろう レシピ付き </a:t>
            </a:r>
          </a:p>
        </p:txBody>
      </p:sp>
    </p:spTree>
    <p:extLst>
      <p:ext uri="{BB962C8B-B14F-4D97-AF65-F5344CB8AC3E}">
        <p14:creationId xmlns:p14="http://schemas.microsoft.com/office/powerpoint/2010/main" val="55741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bwMode="auto">
          <a:xfrm>
            <a:off x="-83125" y="-44947"/>
            <a:ext cx="7644725" cy="10738983"/>
          </a:xfrm>
          <a:prstGeom prst="rect">
            <a:avLst/>
          </a:prstGeom>
          <a:solidFill>
            <a:srgbClr val="C9E4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grpSp>
        <p:nvGrpSpPr>
          <p:cNvPr id="114" name="グループ化 113"/>
          <p:cNvGrpSpPr/>
          <p:nvPr/>
        </p:nvGrpSpPr>
        <p:grpSpPr>
          <a:xfrm>
            <a:off x="-3159131" y="-778189"/>
            <a:ext cx="11348869" cy="12154818"/>
            <a:chOff x="-2508881" y="0"/>
            <a:chExt cx="11348869" cy="12154818"/>
          </a:xfrm>
        </p:grpSpPr>
        <p:grpSp>
          <p:nvGrpSpPr>
            <p:cNvPr id="110" name="グループ化 109"/>
            <p:cNvGrpSpPr/>
            <p:nvPr/>
          </p:nvGrpSpPr>
          <p:grpSpPr>
            <a:xfrm>
              <a:off x="5675238" y="0"/>
              <a:ext cx="3164750" cy="12154818"/>
              <a:chOff x="5675238" y="31969"/>
              <a:chExt cx="3164750" cy="12154818"/>
            </a:xfrm>
          </p:grpSpPr>
          <p:grpSp>
            <p:nvGrpSpPr>
              <p:cNvPr id="327" name="グループ化 326"/>
              <p:cNvGrpSpPr/>
              <p:nvPr/>
            </p:nvGrpSpPr>
            <p:grpSpPr>
              <a:xfrm>
                <a:off x="5675238" y="31969"/>
                <a:ext cx="1886967" cy="10620166"/>
                <a:chOff x="12923" y="33664"/>
                <a:chExt cx="1886967" cy="10620166"/>
              </a:xfrm>
            </p:grpSpPr>
            <p:grpSp>
              <p:nvGrpSpPr>
                <p:cNvPr id="328" name="グループ化 327"/>
                <p:cNvGrpSpPr/>
                <p:nvPr/>
              </p:nvGrpSpPr>
              <p:grpSpPr>
                <a:xfrm>
                  <a:off x="12923" y="33664"/>
                  <a:ext cx="1886967" cy="1509824"/>
                  <a:chOff x="8352891" y="272679"/>
                  <a:chExt cx="1886967" cy="1509824"/>
                </a:xfrm>
                <a:effectLst/>
              </p:grpSpPr>
              <p:sp>
                <p:nvSpPr>
                  <p:cNvPr id="338" name="円/楕円 3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9" name="円/楕円 3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29" name="グループ化 328"/>
                <p:cNvGrpSpPr/>
                <p:nvPr/>
              </p:nvGrpSpPr>
              <p:grpSpPr>
                <a:xfrm>
                  <a:off x="12923" y="3070445"/>
                  <a:ext cx="1886967" cy="1509824"/>
                  <a:chOff x="8352891" y="272679"/>
                  <a:chExt cx="1886967" cy="1509824"/>
                </a:xfrm>
              </p:grpSpPr>
              <p:sp>
                <p:nvSpPr>
                  <p:cNvPr id="336" name="円/楕円 33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7" name="円/楕円 33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0" name="グループ化 329"/>
                <p:cNvGrpSpPr/>
                <p:nvPr/>
              </p:nvGrpSpPr>
              <p:grpSpPr>
                <a:xfrm>
                  <a:off x="12923" y="9144006"/>
                  <a:ext cx="1886967" cy="1509824"/>
                  <a:chOff x="8352891" y="272679"/>
                  <a:chExt cx="1886967" cy="1509824"/>
                </a:xfrm>
              </p:grpSpPr>
              <p:sp>
                <p:nvSpPr>
                  <p:cNvPr id="334" name="円/楕円 33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5" name="円/楕円 33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31" name="グループ化 330"/>
                <p:cNvGrpSpPr/>
                <p:nvPr/>
              </p:nvGrpSpPr>
              <p:grpSpPr>
                <a:xfrm>
                  <a:off x="12923" y="6107226"/>
                  <a:ext cx="1886967" cy="1509824"/>
                  <a:chOff x="8352891" y="272679"/>
                  <a:chExt cx="1886967" cy="1509824"/>
                </a:xfrm>
              </p:grpSpPr>
              <p:sp>
                <p:nvSpPr>
                  <p:cNvPr id="332" name="円/楕円 3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33" name="円/楕円 3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79" name="グループ化 378"/>
              <p:cNvGrpSpPr/>
              <p:nvPr/>
            </p:nvGrpSpPr>
            <p:grpSpPr>
              <a:xfrm>
                <a:off x="6953021" y="1566621"/>
                <a:ext cx="1886967" cy="10620166"/>
                <a:chOff x="12923" y="33664"/>
                <a:chExt cx="1886967" cy="10620166"/>
              </a:xfrm>
            </p:grpSpPr>
            <p:grpSp>
              <p:nvGrpSpPr>
                <p:cNvPr id="380" name="グループ化 379"/>
                <p:cNvGrpSpPr/>
                <p:nvPr/>
              </p:nvGrpSpPr>
              <p:grpSpPr>
                <a:xfrm>
                  <a:off x="12923" y="33664"/>
                  <a:ext cx="1886967" cy="1509824"/>
                  <a:chOff x="8352891" y="272679"/>
                  <a:chExt cx="1886967" cy="1509824"/>
                </a:xfrm>
                <a:effectLst/>
              </p:grpSpPr>
              <p:sp>
                <p:nvSpPr>
                  <p:cNvPr id="390" name="円/楕円 38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91" name="円/楕円 39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1" name="グループ化 380"/>
                <p:cNvGrpSpPr/>
                <p:nvPr/>
              </p:nvGrpSpPr>
              <p:grpSpPr>
                <a:xfrm>
                  <a:off x="12923" y="3070445"/>
                  <a:ext cx="1886967" cy="1509824"/>
                  <a:chOff x="8352891" y="272679"/>
                  <a:chExt cx="1886967" cy="1509824"/>
                </a:xfrm>
              </p:grpSpPr>
              <p:sp>
                <p:nvSpPr>
                  <p:cNvPr id="388" name="円/楕円 38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9" name="円/楕円 38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2" name="グループ化 381"/>
                <p:cNvGrpSpPr/>
                <p:nvPr/>
              </p:nvGrpSpPr>
              <p:grpSpPr>
                <a:xfrm>
                  <a:off x="12923" y="9144006"/>
                  <a:ext cx="1886967" cy="1509824"/>
                  <a:chOff x="8352891" y="272679"/>
                  <a:chExt cx="1886967" cy="1509824"/>
                </a:xfrm>
              </p:grpSpPr>
              <p:sp>
                <p:nvSpPr>
                  <p:cNvPr id="386" name="円/楕円 38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7" name="円/楕円 38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83" name="グループ化 382"/>
                <p:cNvGrpSpPr/>
                <p:nvPr/>
              </p:nvGrpSpPr>
              <p:grpSpPr>
                <a:xfrm>
                  <a:off x="12923" y="6107226"/>
                  <a:ext cx="1886967" cy="1509824"/>
                  <a:chOff x="8352891" y="272679"/>
                  <a:chExt cx="1886967" cy="1509824"/>
                </a:xfrm>
              </p:grpSpPr>
              <p:sp>
                <p:nvSpPr>
                  <p:cNvPr id="384" name="円/楕円 38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385" name="円/楕円 38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392" name="グループ化 391"/>
            <p:cNvGrpSpPr/>
            <p:nvPr/>
          </p:nvGrpSpPr>
          <p:grpSpPr>
            <a:xfrm>
              <a:off x="219159" y="0"/>
              <a:ext cx="3164750" cy="12154818"/>
              <a:chOff x="5675238" y="31969"/>
              <a:chExt cx="3164750" cy="12154818"/>
            </a:xfrm>
          </p:grpSpPr>
          <p:grpSp>
            <p:nvGrpSpPr>
              <p:cNvPr id="393" name="グループ化 392"/>
              <p:cNvGrpSpPr/>
              <p:nvPr/>
            </p:nvGrpSpPr>
            <p:grpSpPr>
              <a:xfrm>
                <a:off x="5675238" y="31969"/>
                <a:ext cx="1886967" cy="10620166"/>
                <a:chOff x="12923" y="33664"/>
                <a:chExt cx="1886967" cy="10620166"/>
              </a:xfrm>
            </p:grpSpPr>
            <p:grpSp>
              <p:nvGrpSpPr>
                <p:cNvPr id="407" name="グループ化 406"/>
                <p:cNvGrpSpPr/>
                <p:nvPr/>
              </p:nvGrpSpPr>
              <p:grpSpPr>
                <a:xfrm>
                  <a:off x="12923" y="33664"/>
                  <a:ext cx="1886967" cy="1509824"/>
                  <a:chOff x="8352891" y="272679"/>
                  <a:chExt cx="1886967" cy="1509824"/>
                </a:xfrm>
                <a:effectLst/>
              </p:grpSpPr>
              <p:sp>
                <p:nvSpPr>
                  <p:cNvPr id="417" name="円/楕円 41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8" name="円/楕円 41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8" name="グループ化 407"/>
                <p:cNvGrpSpPr/>
                <p:nvPr/>
              </p:nvGrpSpPr>
              <p:grpSpPr>
                <a:xfrm>
                  <a:off x="12923" y="3070445"/>
                  <a:ext cx="1886967" cy="1509824"/>
                  <a:chOff x="8352891" y="272679"/>
                  <a:chExt cx="1886967" cy="1509824"/>
                </a:xfrm>
              </p:grpSpPr>
              <p:sp>
                <p:nvSpPr>
                  <p:cNvPr id="415" name="円/楕円 41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6" name="円/楕円 41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09" name="グループ化 408"/>
                <p:cNvGrpSpPr/>
                <p:nvPr/>
              </p:nvGrpSpPr>
              <p:grpSpPr>
                <a:xfrm>
                  <a:off x="12923" y="9144006"/>
                  <a:ext cx="1886967" cy="1509824"/>
                  <a:chOff x="8352891" y="272679"/>
                  <a:chExt cx="1886967" cy="1509824"/>
                </a:xfrm>
              </p:grpSpPr>
              <p:sp>
                <p:nvSpPr>
                  <p:cNvPr id="413" name="円/楕円 41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4" name="円/楕円 41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10" name="グループ化 409"/>
                <p:cNvGrpSpPr/>
                <p:nvPr/>
              </p:nvGrpSpPr>
              <p:grpSpPr>
                <a:xfrm>
                  <a:off x="12923" y="6107226"/>
                  <a:ext cx="1886967" cy="1509824"/>
                  <a:chOff x="8352891" y="272679"/>
                  <a:chExt cx="1886967" cy="1509824"/>
                </a:xfrm>
              </p:grpSpPr>
              <p:sp>
                <p:nvSpPr>
                  <p:cNvPr id="411" name="円/楕円 41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12" name="円/楕円 41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394" name="グループ化 393"/>
              <p:cNvGrpSpPr/>
              <p:nvPr/>
            </p:nvGrpSpPr>
            <p:grpSpPr>
              <a:xfrm>
                <a:off x="6953021" y="1566621"/>
                <a:ext cx="1886967" cy="10620166"/>
                <a:chOff x="12923" y="33664"/>
                <a:chExt cx="1886967" cy="10620166"/>
              </a:xfrm>
            </p:grpSpPr>
            <p:grpSp>
              <p:nvGrpSpPr>
                <p:cNvPr id="395" name="グループ化 394"/>
                <p:cNvGrpSpPr/>
                <p:nvPr/>
              </p:nvGrpSpPr>
              <p:grpSpPr>
                <a:xfrm>
                  <a:off x="12923" y="33664"/>
                  <a:ext cx="1886967" cy="1509824"/>
                  <a:chOff x="8352891" y="272679"/>
                  <a:chExt cx="1886967" cy="1509824"/>
                </a:xfrm>
                <a:effectLst/>
              </p:grpSpPr>
              <p:sp>
                <p:nvSpPr>
                  <p:cNvPr id="405" name="円/楕円 40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6" name="円/楕円 40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6" name="グループ化 395"/>
                <p:cNvGrpSpPr/>
                <p:nvPr/>
              </p:nvGrpSpPr>
              <p:grpSpPr>
                <a:xfrm>
                  <a:off x="12923" y="3070445"/>
                  <a:ext cx="1886967" cy="1509824"/>
                  <a:chOff x="8352891" y="272679"/>
                  <a:chExt cx="1886967" cy="1509824"/>
                </a:xfrm>
              </p:grpSpPr>
              <p:sp>
                <p:nvSpPr>
                  <p:cNvPr id="403" name="円/楕円 40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4" name="円/楕円 40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7" name="グループ化 396"/>
                <p:cNvGrpSpPr/>
                <p:nvPr/>
              </p:nvGrpSpPr>
              <p:grpSpPr>
                <a:xfrm>
                  <a:off x="12923" y="9144006"/>
                  <a:ext cx="1886967" cy="1509824"/>
                  <a:chOff x="8352891" y="272679"/>
                  <a:chExt cx="1886967" cy="1509824"/>
                </a:xfrm>
              </p:grpSpPr>
              <p:sp>
                <p:nvSpPr>
                  <p:cNvPr id="401" name="円/楕円 40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2" name="円/楕円 40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398" name="グループ化 397"/>
                <p:cNvGrpSpPr/>
                <p:nvPr/>
              </p:nvGrpSpPr>
              <p:grpSpPr>
                <a:xfrm>
                  <a:off x="12923" y="6107226"/>
                  <a:ext cx="1886967" cy="1509824"/>
                  <a:chOff x="8352891" y="272679"/>
                  <a:chExt cx="1886967" cy="1509824"/>
                </a:xfrm>
              </p:grpSpPr>
              <p:sp>
                <p:nvSpPr>
                  <p:cNvPr id="399" name="円/楕円 39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00" name="円/楕円 39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19" name="グループ化 418"/>
            <p:cNvGrpSpPr/>
            <p:nvPr/>
          </p:nvGrpSpPr>
          <p:grpSpPr>
            <a:xfrm>
              <a:off x="2947199" y="0"/>
              <a:ext cx="3164750" cy="12154818"/>
              <a:chOff x="5675238" y="31969"/>
              <a:chExt cx="3164750" cy="12154818"/>
            </a:xfrm>
          </p:grpSpPr>
          <p:grpSp>
            <p:nvGrpSpPr>
              <p:cNvPr id="420" name="グループ化 419"/>
              <p:cNvGrpSpPr/>
              <p:nvPr/>
            </p:nvGrpSpPr>
            <p:grpSpPr>
              <a:xfrm>
                <a:off x="5675238" y="31969"/>
                <a:ext cx="1886967" cy="10620166"/>
                <a:chOff x="12923" y="33664"/>
                <a:chExt cx="1886967" cy="10620166"/>
              </a:xfrm>
            </p:grpSpPr>
            <p:grpSp>
              <p:nvGrpSpPr>
                <p:cNvPr id="434" name="グループ化 433"/>
                <p:cNvGrpSpPr/>
                <p:nvPr/>
              </p:nvGrpSpPr>
              <p:grpSpPr>
                <a:xfrm>
                  <a:off x="12923" y="33664"/>
                  <a:ext cx="1886967" cy="1509824"/>
                  <a:chOff x="8352891" y="272679"/>
                  <a:chExt cx="1886967" cy="1509824"/>
                </a:xfrm>
                <a:effectLst/>
              </p:grpSpPr>
              <p:sp>
                <p:nvSpPr>
                  <p:cNvPr id="444" name="円/楕円 443"/>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5" name="円/楕円 444"/>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5" name="グループ化 434"/>
                <p:cNvGrpSpPr/>
                <p:nvPr/>
              </p:nvGrpSpPr>
              <p:grpSpPr>
                <a:xfrm>
                  <a:off x="12923" y="3070445"/>
                  <a:ext cx="1886967" cy="1509824"/>
                  <a:chOff x="8352891" y="272679"/>
                  <a:chExt cx="1886967" cy="1509824"/>
                </a:xfrm>
              </p:grpSpPr>
              <p:sp>
                <p:nvSpPr>
                  <p:cNvPr id="442" name="円/楕円 44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3" name="円/楕円 44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6" name="グループ化 435"/>
                <p:cNvGrpSpPr/>
                <p:nvPr/>
              </p:nvGrpSpPr>
              <p:grpSpPr>
                <a:xfrm>
                  <a:off x="12923" y="9144006"/>
                  <a:ext cx="1886967" cy="1509824"/>
                  <a:chOff x="8352891" y="272679"/>
                  <a:chExt cx="1886967" cy="1509824"/>
                </a:xfrm>
              </p:grpSpPr>
              <p:sp>
                <p:nvSpPr>
                  <p:cNvPr id="440" name="円/楕円 43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41" name="円/楕円 44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37" name="グループ化 436"/>
                <p:cNvGrpSpPr/>
                <p:nvPr/>
              </p:nvGrpSpPr>
              <p:grpSpPr>
                <a:xfrm>
                  <a:off x="12923" y="6107226"/>
                  <a:ext cx="1886967" cy="1509824"/>
                  <a:chOff x="8352891" y="272679"/>
                  <a:chExt cx="1886967" cy="1509824"/>
                </a:xfrm>
              </p:grpSpPr>
              <p:sp>
                <p:nvSpPr>
                  <p:cNvPr id="438" name="円/楕円 43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9" name="円/楕円 43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21" name="グループ化 420"/>
              <p:cNvGrpSpPr/>
              <p:nvPr/>
            </p:nvGrpSpPr>
            <p:grpSpPr>
              <a:xfrm>
                <a:off x="6953021" y="1566621"/>
                <a:ext cx="1886967" cy="10620166"/>
                <a:chOff x="12923" y="33664"/>
                <a:chExt cx="1886967" cy="10620166"/>
              </a:xfrm>
            </p:grpSpPr>
            <p:grpSp>
              <p:nvGrpSpPr>
                <p:cNvPr id="422" name="グループ化 421"/>
                <p:cNvGrpSpPr/>
                <p:nvPr/>
              </p:nvGrpSpPr>
              <p:grpSpPr>
                <a:xfrm>
                  <a:off x="12923" y="33664"/>
                  <a:ext cx="1886967" cy="1509824"/>
                  <a:chOff x="8352891" y="272679"/>
                  <a:chExt cx="1886967" cy="1509824"/>
                </a:xfrm>
                <a:effectLst/>
              </p:grpSpPr>
              <p:sp>
                <p:nvSpPr>
                  <p:cNvPr id="432" name="円/楕円 431"/>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3" name="円/楕円 432"/>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3" name="グループ化 422"/>
                <p:cNvGrpSpPr/>
                <p:nvPr/>
              </p:nvGrpSpPr>
              <p:grpSpPr>
                <a:xfrm>
                  <a:off x="12923" y="3070445"/>
                  <a:ext cx="1886967" cy="1509824"/>
                  <a:chOff x="8352891" y="272679"/>
                  <a:chExt cx="1886967" cy="1509824"/>
                </a:xfrm>
              </p:grpSpPr>
              <p:sp>
                <p:nvSpPr>
                  <p:cNvPr id="430" name="円/楕円 429"/>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31" name="円/楕円 430"/>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4" name="グループ化 423"/>
                <p:cNvGrpSpPr/>
                <p:nvPr/>
              </p:nvGrpSpPr>
              <p:grpSpPr>
                <a:xfrm>
                  <a:off x="12923" y="9144006"/>
                  <a:ext cx="1886967" cy="1509824"/>
                  <a:chOff x="8352891" y="272679"/>
                  <a:chExt cx="1886967" cy="1509824"/>
                </a:xfrm>
              </p:grpSpPr>
              <p:sp>
                <p:nvSpPr>
                  <p:cNvPr id="428" name="円/楕円 427"/>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9" name="円/楕円 428"/>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25" name="グループ化 424"/>
                <p:cNvGrpSpPr/>
                <p:nvPr/>
              </p:nvGrpSpPr>
              <p:grpSpPr>
                <a:xfrm>
                  <a:off x="12923" y="6107226"/>
                  <a:ext cx="1886967" cy="1509824"/>
                  <a:chOff x="8352891" y="272679"/>
                  <a:chExt cx="1886967" cy="1509824"/>
                </a:xfrm>
              </p:grpSpPr>
              <p:sp>
                <p:nvSpPr>
                  <p:cNvPr id="426" name="円/楕円 425"/>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27" name="円/楕円 426"/>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nvGrpSpPr>
            <p:cNvPr id="446" name="グループ化 445"/>
            <p:cNvGrpSpPr/>
            <p:nvPr/>
          </p:nvGrpSpPr>
          <p:grpSpPr>
            <a:xfrm>
              <a:off x="-2508881" y="0"/>
              <a:ext cx="3164750" cy="12154818"/>
              <a:chOff x="5675238" y="31969"/>
              <a:chExt cx="3164750" cy="12154818"/>
            </a:xfrm>
          </p:grpSpPr>
          <p:grpSp>
            <p:nvGrpSpPr>
              <p:cNvPr id="447" name="グループ化 446"/>
              <p:cNvGrpSpPr/>
              <p:nvPr/>
            </p:nvGrpSpPr>
            <p:grpSpPr>
              <a:xfrm>
                <a:off x="5675238" y="31969"/>
                <a:ext cx="1886967" cy="10620166"/>
                <a:chOff x="12923" y="33664"/>
                <a:chExt cx="1886967" cy="10620166"/>
              </a:xfrm>
            </p:grpSpPr>
            <p:grpSp>
              <p:nvGrpSpPr>
                <p:cNvPr id="461" name="グループ化 460"/>
                <p:cNvGrpSpPr/>
                <p:nvPr/>
              </p:nvGrpSpPr>
              <p:grpSpPr>
                <a:xfrm>
                  <a:off x="12923" y="33664"/>
                  <a:ext cx="1886967" cy="1509824"/>
                  <a:chOff x="8352891" y="272679"/>
                  <a:chExt cx="1886967" cy="1509824"/>
                </a:xfrm>
                <a:effectLst/>
              </p:grpSpPr>
              <p:sp>
                <p:nvSpPr>
                  <p:cNvPr id="471" name="円/楕円 470"/>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2" name="円/楕円 471"/>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2" name="グループ化 461"/>
                <p:cNvGrpSpPr/>
                <p:nvPr/>
              </p:nvGrpSpPr>
              <p:grpSpPr>
                <a:xfrm>
                  <a:off x="12923" y="3070445"/>
                  <a:ext cx="1886967" cy="1509824"/>
                  <a:chOff x="8352891" y="272679"/>
                  <a:chExt cx="1886967" cy="1509824"/>
                </a:xfrm>
              </p:grpSpPr>
              <p:sp>
                <p:nvSpPr>
                  <p:cNvPr id="469" name="円/楕円 46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70" name="円/楕円 46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3" name="グループ化 462"/>
                <p:cNvGrpSpPr/>
                <p:nvPr/>
              </p:nvGrpSpPr>
              <p:grpSpPr>
                <a:xfrm>
                  <a:off x="12923" y="9144006"/>
                  <a:ext cx="1886967" cy="1509824"/>
                  <a:chOff x="8352891" y="272679"/>
                  <a:chExt cx="1886967" cy="1509824"/>
                </a:xfrm>
              </p:grpSpPr>
              <p:sp>
                <p:nvSpPr>
                  <p:cNvPr id="467" name="円/楕円 46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8" name="円/楕円 46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64" name="グループ化 463"/>
                <p:cNvGrpSpPr/>
                <p:nvPr/>
              </p:nvGrpSpPr>
              <p:grpSpPr>
                <a:xfrm>
                  <a:off x="12923" y="6107226"/>
                  <a:ext cx="1886967" cy="1509824"/>
                  <a:chOff x="8352891" y="272679"/>
                  <a:chExt cx="1886967" cy="1509824"/>
                </a:xfrm>
              </p:grpSpPr>
              <p:sp>
                <p:nvSpPr>
                  <p:cNvPr id="465" name="円/楕円 46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6" name="円/楕円 46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nvGrpSpPr>
              <p:cNvPr id="448" name="グループ化 447"/>
              <p:cNvGrpSpPr/>
              <p:nvPr/>
            </p:nvGrpSpPr>
            <p:grpSpPr>
              <a:xfrm>
                <a:off x="6953021" y="1566621"/>
                <a:ext cx="1886967" cy="10620166"/>
                <a:chOff x="12923" y="33664"/>
                <a:chExt cx="1886967" cy="10620166"/>
              </a:xfrm>
            </p:grpSpPr>
            <p:grpSp>
              <p:nvGrpSpPr>
                <p:cNvPr id="449" name="グループ化 448"/>
                <p:cNvGrpSpPr/>
                <p:nvPr/>
              </p:nvGrpSpPr>
              <p:grpSpPr>
                <a:xfrm>
                  <a:off x="12923" y="33664"/>
                  <a:ext cx="1886967" cy="1509824"/>
                  <a:chOff x="8352891" y="272679"/>
                  <a:chExt cx="1886967" cy="1509824"/>
                </a:xfrm>
                <a:effectLst/>
              </p:grpSpPr>
              <p:sp>
                <p:nvSpPr>
                  <p:cNvPr id="459" name="円/楕円 458"/>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60" name="円/楕円 459"/>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0" name="グループ化 449"/>
                <p:cNvGrpSpPr/>
                <p:nvPr/>
              </p:nvGrpSpPr>
              <p:grpSpPr>
                <a:xfrm>
                  <a:off x="12923" y="3070445"/>
                  <a:ext cx="1886967" cy="1509824"/>
                  <a:chOff x="8352891" y="272679"/>
                  <a:chExt cx="1886967" cy="1509824"/>
                </a:xfrm>
              </p:grpSpPr>
              <p:sp>
                <p:nvSpPr>
                  <p:cNvPr id="457" name="円/楕円 456"/>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8" name="円/楕円 457"/>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1" name="グループ化 450"/>
                <p:cNvGrpSpPr/>
                <p:nvPr/>
              </p:nvGrpSpPr>
              <p:grpSpPr>
                <a:xfrm>
                  <a:off x="12923" y="9144006"/>
                  <a:ext cx="1886967" cy="1509824"/>
                  <a:chOff x="8352891" y="272679"/>
                  <a:chExt cx="1886967" cy="1509824"/>
                </a:xfrm>
              </p:grpSpPr>
              <p:sp>
                <p:nvSpPr>
                  <p:cNvPr id="455" name="円/楕円 454"/>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6" name="円/楕円 455"/>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nvGrpSpPr>
                <p:cNvPr id="452" name="グループ化 451"/>
                <p:cNvGrpSpPr/>
                <p:nvPr/>
              </p:nvGrpSpPr>
              <p:grpSpPr>
                <a:xfrm>
                  <a:off x="12923" y="6107226"/>
                  <a:ext cx="1886967" cy="1509824"/>
                  <a:chOff x="8352891" y="272679"/>
                  <a:chExt cx="1886967" cy="1509824"/>
                </a:xfrm>
              </p:grpSpPr>
              <p:sp>
                <p:nvSpPr>
                  <p:cNvPr id="453" name="円/楕円 452"/>
                  <p:cNvSpPr/>
                  <p:nvPr/>
                </p:nvSpPr>
                <p:spPr bwMode="auto">
                  <a:xfrm>
                    <a:off x="8352891" y="272679"/>
                    <a:ext cx="1509824" cy="1509824"/>
                  </a:xfrm>
                  <a:prstGeom prst="ellipse">
                    <a:avLst/>
                  </a:prstGeom>
                  <a:noFill/>
                  <a:ln w="1524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454" name="円/楕円 453"/>
                  <p:cNvSpPr/>
                  <p:nvPr/>
                </p:nvSpPr>
                <p:spPr bwMode="auto">
                  <a:xfrm>
                    <a:off x="9377580" y="836614"/>
                    <a:ext cx="862278" cy="862278"/>
                  </a:xfrm>
                  <a:prstGeom prst="ellipse">
                    <a:avLst/>
                  </a:prstGeom>
                  <a:noFill/>
                  <a:ln w="76200" cap="flat" cmpd="sng" algn="ctr">
                    <a:solidFill>
                      <a:srgbClr val="E6F4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grpSp>
        </p:grpSp>
      </p:grpSp>
      <p:sp>
        <p:nvSpPr>
          <p:cNvPr id="4" name="テキスト ボックス 3"/>
          <p:cNvSpPr txBox="1"/>
          <p:nvPr/>
        </p:nvSpPr>
        <p:spPr>
          <a:xfrm>
            <a:off x="206921" y="9542208"/>
            <a:ext cx="4040317" cy="451406"/>
          </a:xfrm>
          <a:prstGeom prst="rect">
            <a:avLst/>
          </a:prstGeom>
          <a:noFill/>
        </p:spPr>
        <p:txBody>
          <a:bodyPr wrap="square" rtlCol="0">
            <a:spAutoFit/>
          </a:bodyPr>
          <a:lstStyle/>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TEL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0798-20-8470</a:t>
            </a:r>
            <a:r>
              <a:rPr lang="ja-JP" altLang="en-US" sz="1000" b="1" spc="100" dirty="0">
                <a:solidFill>
                  <a:srgbClr val="634A2B"/>
                </a:solidFill>
                <a:latin typeface="+mn-ea"/>
                <a:ea typeface="+mn-ea"/>
              </a:rPr>
              <a:t>　</a:t>
            </a: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MAIL</a:t>
            </a:r>
            <a:r>
              <a:rPr lang="en-US" altLang="ja-JP" sz="1000" spc="100" dirty="0">
                <a:solidFill>
                  <a:srgbClr val="634A2B"/>
                </a:solidFill>
                <a:latin typeface="+mn-ea"/>
                <a:ea typeface="+mn-ea"/>
              </a:rPr>
              <a:t>]</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info</a:t>
            </a:r>
            <a:r>
              <a:rPr lang="ja-JP" altLang="en-US" sz="1000" b="1" spc="100" dirty="0">
                <a:solidFill>
                  <a:srgbClr val="634A2B"/>
                </a:solidFill>
                <a:latin typeface="+mn-ea"/>
                <a:ea typeface="+mn-ea"/>
              </a:rPr>
              <a:t>＠</a:t>
            </a:r>
            <a:r>
              <a:rPr lang="en-US" altLang="ja-JP" sz="1000" b="1" spc="100" dirty="0">
                <a:solidFill>
                  <a:srgbClr val="634A2B"/>
                </a:solidFill>
                <a:latin typeface="+mn-ea"/>
                <a:ea typeface="+mn-ea"/>
              </a:rPr>
              <a:t>maimyshop.com</a:t>
            </a:r>
          </a:p>
          <a:p>
            <a:pPr fontAlgn="auto">
              <a:lnSpc>
                <a:spcPts val="1400"/>
              </a:lnSpc>
              <a:spcBef>
                <a:spcPts val="0"/>
              </a:spcBef>
              <a:spcAft>
                <a:spcPts val="0"/>
              </a:spcAft>
            </a:pPr>
            <a:r>
              <a:rPr lang="en-US" altLang="ja-JP" sz="1000" spc="100" dirty="0">
                <a:solidFill>
                  <a:srgbClr val="634A2B"/>
                </a:solidFill>
                <a:latin typeface="+mn-ea"/>
                <a:ea typeface="+mn-ea"/>
              </a:rPr>
              <a:t>[</a:t>
            </a:r>
            <a:r>
              <a:rPr lang="en-US" altLang="ja-JP" sz="1000" b="1" spc="100" dirty="0">
                <a:solidFill>
                  <a:srgbClr val="634A2B"/>
                </a:solidFill>
                <a:latin typeface="+mn-ea"/>
                <a:ea typeface="+mn-ea"/>
              </a:rPr>
              <a:t>HP]</a:t>
            </a:r>
            <a:r>
              <a:rPr lang="ja-JP" altLang="en-US" sz="1000" b="1" spc="100" dirty="0">
                <a:solidFill>
                  <a:srgbClr val="634A2B"/>
                </a:solidFill>
                <a:latin typeface="+mn-ea"/>
                <a:ea typeface="+mn-ea"/>
              </a:rPr>
              <a:t> </a:t>
            </a:r>
            <a:r>
              <a:rPr lang="en-US" altLang="ja-JP" sz="1000" b="1" spc="100" dirty="0">
                <a:solidFill>
                  <a:srgbClr val="634A2B"/>
                </a:solidFill>
                <a:latin typeface="+mn-ea"/>
                <a:ea typeface="+mn-ea"/>
              </a:rPr>
              <a:t>https://maimyshop.com/</a:t>
            </a:r>
            <a:endParaRPr lang="ja-JP" altLang="en-US" sz="1000" b="1" spc="100" dirty="0">
              <a:solidFill>
                <a:srgbClr val="634A2B"/>
              </a:solidFill>
              <a:latin typeface="+mn-ea"/>
              <a:ea typeface="+mn-ea"/>
            </a:endParaRPr>
          </a:p>
        </p:txBody>
      </p:sp>
      <p:sp>
        <p:nvSpPr>
          <p:cNvPr id="7" name="テキスト ボックス 6"/>
          <p:cNvSpPr txBox="1"/>
          <p:nvPr/>
        </p:nvSpPr>
        <p:spPr>
          <a:xfrm>
            <a:off x="3011798" y="8263592"/>
            <a:ext cx="3742254" cy="276999"/>
          </a:xfrm>
          <a:prstGeom prst="rect">
            <a:avLst/>
          </a:prstGeom>
          <a:noFill/>
        </p:spPr>
        <p:txBody>
          <a:bodyPr wrap="square" rtlCol="0">
            <a:spAutoFit/>
          </a:bodyPr>
          <a:lstStyle/>
          <a:p>
            <a:pPr algn="r" fontAlgn="auto">
              <a:spcBef>
                <a:spcPts val="0"/>
              </a:spcBef>
              <a:spcAft>
                <a:spcPts val="0"/>
              </a:spcAft>
            </a:pPr>
            <a:r>
              <a:rPr lang="en-US" altLang="ja-JP" sz="1200" b="1" spc="200" dirty="0">
                <a:latin typeface="ＭＳ Ｐ明朝" panose="02020600040205080304" pitchFamily="18" charset="-128"/>
                <a:ea typeface="ＭＳ Ｐ明朝" panose="02020600040205080304" pitchFamily="18" charset="-128"/>
              </a:rPr>
              <a:t> </a:t>
            </a:r>
            <a:endParaRPr lang="ja-JP" altLang="en-US" sz="1200" b="1" spc="200" dirty="0">
              <a:solidFill>
                <a:srgbClr val="ED7D31">
                  <a:lumMod val="50000"/>
                </a:srgbClr>
              </a:solidFill>
              <a:latin typeface="ＭＳ Ｐ明朝" panose="02020600040205080304" pitchFamily="18" charset="-128"/>
              <a:ea typeface="ＭＳ Ｐ明朝" panose="02020600040205080304" pitchFamily="18" charset="-128"/>
            </a:endParaRPr>
          </a:p>
        </p:txBody>
      </p:sp>
      <p:grpSp>
        <p:nvGrpSpPr>
          <p:cNvPr id="194" name="グループ化 193"/>
          <p:cNvGrpSpPr/>
          <p:nvPr/>
        </p:nvGrpSpPr>
        <p:grpSpPr>
          <a:xfrm>
            <a:off x="323289" y="8775397"/>
            <a:ext cx="594000" cy="594000"/>
            <a:chOff x="323289" y="8727772"/>
            <a:chExt cx="594000" cy="594000"/>
          </a:xfrm>
        </p:grpSpPr>
        <p:sp>
          <p:nvSpPr>
            <p:cNvPr id="9" name="円/楕円 8"/>
            <p:cNvSpPr/>
            <p:nvPr/>
          </p:nvSpPr>
          <p:spPr>
            <a:xfrm>
              <a:off x="323289" y="8727772"/>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340096" y="8843206"/>
              <a:ext cx="57693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おうち</a:t>
              </a:r>
              <a:endParaRPr kumimoji="0" lang="en-US" altLang="ja-JP"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2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相談</a:t>
              </a:r>
            </a:p>
          </p:txBody>
        </p:sp>
      </p:grpSp>
      <p:grpSp>
        <p:nvGrpSpPr>
          <p:cNvPr id="11" name="グループ化 10"/>
          <p:cNvGrpSpPr/>
          <p:nvPr/>
        </p:nvGrpSpPr>
        <p:grpSpPr>
          <a:xfrm>
            <a:off x="1529320" y="8775397"/>
            <a:ext cx="813197" cy="594000"/>
            <a:chOff x="1310878" y="8193737"/>
            <a:chExt cx="813197" cy="594000"/>
          </a:xfrm>
        </p:grpSpPr>
        <p:sp>
          <p:nvSpPr>
            <p:cNvPr id="12" name="円/楕円 11"/>
            <p:cNvSpPr/>
            <p:nvPr/>
          </p:nvSpPr>
          <p:spPr>
            <a:xfrm>
              <a:off x="1430001"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テキスト ボックス 12"/>
            <p:cNvSpPr txBox="1"/>
            <p:nvPr/>
          </p:nvSpPr>
          <p:spPr>
            <a:xfrm>
              <a:off x="1310878" y="8297071"/>
              <a:ext cx="8131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場づくり</a:t>
              </a:r>
              <a:endParaRPr kumimoji="0" lang="en-US" altLang="ja-JP"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サロン</a:t>
              </a:r>
            </a:p>
          </p:txBody>
        </p:sp>
      </p:grpSp>
      <p:grpSp>
        <p:nvGrpSpPr>
          <p:cNvPr id="14" name="グループ化 13"/>
          <p:cNvGrpSpPr/>
          <p:nvPr/>
        </p:nvGrpSpPr>
        <p:grpSpPr>
          <a:xfrm>
            <a:off x="960446" y="8775397"/>
            <a:ext cx="640017" cy="594000"/>
            <a:chOff x="765711" y="8193737"/>
            <a:chExt cx="640017" cy="594000"/>
          </a:xfrm>
        </p:grpSpPr>
        <p:sp>
          <p:nvSpPr>
            <p:cNvPr id="15" name="円/楕円 14"/>
            <p:cNvSpPr/>
            <p:nvPr/>
          </p:nvSpPr>
          <p:spPr>
            <a:xfrm>
              <a:off x="788719" y="8193737"/>
              <a:ext cx="594000" cy="594000"/>
            </a:xfrm>
            <a:prstGeom prst="ellipse">
              <a:avLst/>
            </a:prstGeom>
            <a:solidFill>
              <a:srgbClr val="B589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765711" y="8297071"/>
              <a:ext cx="64001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10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ワークショップ</a:t>
              </a:r>
            </a:p>
          </p:txBody>
        </p:sp>
      </p:grpSp>
      <p:cxnSp>
        <p:nvCxnSpPr>
          <p:cNvPr id="17" name="直線コネクタ 16"/>
          <p:cNvCxnSpPr/>
          <p:nvPr/>
        </p:nvCxnSpPr>
        <p:spPr>
          <a:xfrm>
            <a:off x="296306" y="8091484"/>
            <a:ext cx="7020000" cy="0"/>
          </a:xfrm>
          <a:prstGeom prst="line">
            <a:avLst/>
          </a:prstGeom>
          <a:noFill/>
          <a:ln w="50800" cap="rnd" cmpd="sng" algn="ctr">
            <a:solidFill>
              <a:srgbClr val="7E5D36"/>
            </a:solidFill>
            <a:prstDash val="sysDot"/>
            <a:round/>
          </a:ln>
          <a:effectLst/>
        </p:spPr>
      </p:cxnSp>
      <p:graphicFrame>
        <p:nvGraphicFramePr>
          <p:cNvPr id="19" name="表 18"/>
          <p:cNvGraphicFramePr>
            <a:graphicFrameLocks noGrp="1"/>
          </p:cNvGraphicFramePr>
          <p:nvPr>
            <p:extLst>
              <p:ext uri="{D42A27DB-BD31-4B8C-83A1-F6EECF244321}">
                <p14:modId xmlns:p14="http://schemas.microsoft.com/office/powerpoint/2010/main" val="724078166"/>
              </p:ext>
            </p:extLst>
          </p:nvPr>
        </p:nvGraphicFramePr>
        <p:xfrm>
          <a:off x="3950804" y="527060"/>
          <a:ext cx="3288539" cy="7322555"/>
        </p:xfrm>
        <a:graphic>
          <a:graphicData uri="http://schemas.openxmlformats.org/drawingml/2006/table">
            <a:tbl>
              <a:tblPr firstRow="1" bandRow="1"/>
              <a:tblGrid>
                <a:gridCol w="256741">
                  <a:extLst>
                    <a:ext uri="{9D8B030D-6E8A-4147-A177-3AD203B41FA5}">
                      <a16:colId xmlns:a16="http://schemas.microsoft.com/office/drawing/2014/main" val="20000"/>
                    </a:ext>
                  </a:extLst>
                </a:gridCol>
                <a:gridCol w="354181">
                  <a:extLst>
                    <a:ext uri="{9D8B030D-6E8A-4147-A177-3AD203B41FA5}">
                      <a16:colId xmlns:a16="http://schemas.microsoft.com/office/drawing/2014/main" val="20001"/>
                    </a:ext>
                  </a:extLst>
                </a:gridCol>
                <a:gridCol w="2677617">
                  <a:extLst>
                    <a:ext uri="{9D8B030D-6E8A-4147-A177-3AD203B41FA5}">
                      <a16:colId xmlns:a16="http://schemas.microsoft.com/office/drawing/2014/main" val="20002"/>
                    </a:ext>
                  </a:extLst>
                </a:gridCol>
              </a:tblGrid>
              <a:tr h="225383">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b="1" kern="1200">
                          <a:solidFill>
                            <a:schemeClr val="dk1"/>
                          </a:solidFill>
                          <a:latin typeface="Calibri" panose="020F0502020204030204"/>
                        </a:defRPr>
                      </a:lvl1pPr>
                      <a:lvl2pPr marL="457200" algn="l" defTabSz="914400" rtl="0" eaLnBrk="1" latinLnBrk="0" hangingPunct="1">
                        <a:defRPr kumimoji="1" sz="1800" b="1" kern="1200">
                          <a:solidFill>
                            <a:schemeClr val="dk1"/>
                          </a:solidFill>
                          <a:latin typeface="Calibri" panose="020F0502020204030204"/>
                        </a:defRPr>
                      </a:lvl2pPr>
                      <a:lvl3pPr marL="914400" algn="l" defTabSz="914400" rtl="0" eaLnBrk="1" latinLnBrk="0" hangingPunct="1">
                        <a:defRPr kumimoji="1" sz="1800" b="1" kern="1200">
                          <a:solidFill>
                            <a:schemeClr val="dk1"/>
                          </a:solidFill>
                          <a:latin typeface="Calibri" panose="020F0502020204030204"/>
                        </a:defRPr>
                      </a:lvl3pPr>
                      <a:lvl4pPr marL="1371600" algn="l" defTabSz="914400" rtl="0" eaLnBrk="1" latinLnBrk="0" hangingPunct="1">
                        <a:defRPr kumimoji="1" sz="1800" b="1" kern="1200">
                          <a:solidFill>
                            <a:schemeClr val="dk1"/>
                          </a:solidFill>
                          <a:latin typeface="Calibri" panose="020F0502020204030204"/>
                        </a:defRPr>
                      </a:lvl4pPr>
                      <a:lvl5pPr marL="1828800" algn="l" defTabSz="914400" rtl="0" eaLnBrk="1" latinLnBrk="0" hangingPunct="1">
                        <a:defRPr kumimoji="1" sz="1800" b="1" kern="1200">
                          <a:solidFill>
                            <a:schemeClr val="dk1"/>
                          </a:solidFill>
                          <a:latin typeface="Calibri" panose="020F0502020204030204"/>
                        </a:defRPr>
                      </a:lvl5pPr>
                      <a:lvl6pPr marL="2286000" algn="l" defTabSz="914400" rtl="0" eaLnBrk="1" latinLnBrk="0" hangingPunct="1">
                        <a:defRPr kumimoji="1" sz="1800" b="1" kern="1200">
                          <a:solidFill>
                            <a:schemeClr val="dk1"/>
                          </a:solidFill>
                          <a:latin typeface="Calibri" panose="020F0502020204030204"/>
                        </a:defRPr>
                      </a:lvl6pPr>
                      <a:lvl7pPr marL="2743200" algn="l" defTabSz="914400" rtl="0" eaLnBrk="1" latinLnBrk="0" hangingPunct="1">
                        <a:defRPr kumimoji="1" sz="1800" b="1" kern="1200">
                          <a:solidFill>
                            <a:schemeClr val="dk1"/>
                          </a:solidFill>
                          <a:latin typeface="Calibri" panose="020F0502020204030204"/>
                        </a:defRPr>
                      </a:lvl7pPr>
                      <a:lvl8pPr marL="3200400" algn="l" defTabSz="914400" rtl="0" eaLnBrk="1" latinLnBrk="0" hangingPunct="1">
                        <a:defRPr kumimoji="1" sz="1800" b="1" kern="1200">
                          <a:solidFill>
                            <a:schemeClr val="dk1"/>
                          </a:solidFill>
                          <a:latin typeface="Calibri" panose="020F0502020204030204"/>
                        </a:defRPr>
                      </a:lvl8pPr>
                      <a:lvl9pPr marL="3657600" algn="l" defTabSz="914400" rtl="0" eaLnBrk="1" latinLnBrk="0" hangingPunct="1">
                        <a:defRPr kumimoji="1" sz="1800" b="1" kern="1200">
                          <a:solidFill>
                            <a:schemeClr val="dk1"/>
                          </a:solidFill>
                          <a:latin typeface="Calibri" panose="020F0502020204030204"/>
                        </a:defRPr>
                      </a:lvl9pPr>
                    </a:lstStyle>
                    <a:p>
                      <a:endParaRPr kumimoji="1" lang="ja-JP" altLang="en-US" sz="900" dirty="0">
                        <a:latin typeface="+mn-ea"/>
                        <a:ea typeface="+mn-ea"/>
                      </a:endParaRPr>
                    </a:p>
                  </a:txBody>
                  <a:tcPr marL="49679" marR="49679" marT="24839" marB="24839">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0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08"/>
                  </a:ext>
                </a:extLst>
              </a:tr>
              <a:tr h="2782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0"/>
                  </a:ext>
                </a:extLst>
              </a:tr>
              <a:tr h="10976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spc="100" dirty="0">
                        <a:solidFill>
                          <a:schemeClr val="accent2">
                            <a:lumMod val="50000"/>
                          </a:schemeClr>
                        </a:solidFill>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009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6"/>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chemeClr val="accent2">
                            <a:lumMod val="50000"/>
                          </a:schemeClr>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1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19</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20</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21</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22</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2"/>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23</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金</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baseline="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24</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4"/>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25</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日</a:t>
                      </a:r>
                      <a:endParaRPr kumimoji="1" lang="ja-JP" altLang="en-US" sz="900"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26</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月</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altLang="en-US" sz="800" dirty="0">
                        <a:solidFill>
                          <a:srgbClr val="5F7FB7"/>
                        </a:solidFill>
                        <a:latin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6"/>
                  </a:ext>
                </a:extLst>
              </a:tr>
              <a:tr h="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27</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火</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t>28</a:t>
                      </a:r>
                      <a:endParaRPr kumimoji="1" lang="ja-JP" altLang="en-US" sz="900" b="1" dirty="0">
                        <a:solidFill>
                          <a:schemeClr val="accent2">
                            <a:lumMod val="50000"/>
                          </a:schemeClr>
                        </a:solidFill>
                        <a:latin typeface="+mn-ea"/>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水</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latin typeface="+mn-ea"/>
                          <a:ea typeface="+mn-ea"/>
                        </a:rPr>
                        <a:t>  </a:t>
                      </a: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28"/>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29</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木</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30</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accent2">
                              <a:lumMod val="50000"/>
                            </a:schemeClr>
                          </a:solidFill>
                          <a:latin typeface="+mn-ea"/>
                          <a:ea typeface="+mn-ea"/>
                        </a:rPr>
                        <a:t>金</a:t>
                      </a: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br>
                        <a:rPr kumimoji="1" lang="en-US" altLang="ja-JP" sz="800" dirty="0">
                          <a:latin typeface="+mn-ea"/>
                          <a:ea typeface="+mn-ea"/>
                        </a:rPr>
                      </a:br>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rgbClr val="E9DCCD"/>
                    </a:solidFill>
                  </a:tcPr>
                </a:tc>
                <a:extLst>
                  <a:ext uri="{0D108BD9-81ED-4DB2-BD59-A6C34878D82A}">
                    <a16:rowId xmlns:a16="http://schemas.microsoft.com/office/drawing/2014/main" val="10030"/>
                  </a:ext>
                </a:extLst>
              </a:tr>
              <a:tr h="22538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accent2">
                              <a:lumMod val="50000"/>
                            </a:schemeClr>
                          </a:solidFill>
                          <a:latin typeface="Calibri" panose="020F0502020204030204" pitchFamily="34" charset="0"/>
                          <a:ea typeface="+mn-ea"/>
                          <a:cs typeface="Calibri" panose="020F0502020204030204" pitchFamily="34" charset="0"/>
                        </a:rPr>
                        <a:t>31</a:t>
                      </a:r>
                      <a:endParaRPr kumimoji="1" lang="ja-JP" altLang="en-US" sz="900" b="1" dirty="0">
                        <a:solidFill>
                          <a:schemeClr val="accent2">
                            <a:lumMod val="50000"/>
                          </a:schemeClr>
                        </a:solidFill>
                        <a:latin typeface="Calibri" panose="020F0502020204030204" pitchFamily="34" charset="0"/>
                        <a:ea typeface="+mn-ea"/>
                        <a:cs typeface="Calibri" panose="020F0502020204030204" pitchFamily="34" charset="0"/>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dk1"/>
                          </a:solidFill>
                          <a:latin typeface="Calibri" panose="020F0502020204030204"/>
                          <a:ea typeface="+mn-ea"/>
                        </a:rPr>
                        <a:t>土</a:t>
                      </a:r>
                      <a:endParaRPr kumimoji="1" lang="en-US" altLang="ja-JP" sz="900" dirty="0">
                        <a:solidFill>
                          <a:schemeClr val="dk1"/>
                        </a:solidFill>
                        <a:latin typeface="Calibri" panose="020F0502020204030204"/>
                        <a:ea typeface="+mn-ea"/>
                      </a:endParaRPr>
                    </a:p>
                  </a:txBody>
                  <a:tcPr marL="49679" marR="49679" marT="24839" marB="24839" anchor="ctr" anchorCtr="1">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800" dirty="0">
                        <a:latin typeface="+mn-ea"/>
                        <a:ea typeface="+mn-ea"/>
                      </a:endParaRPr>
                    </a:p>
                  </a:txBody>
                  <a:tcPr marL="49679" marR="49679" marT="24839" marB="24839" anchor="ctr">
                    <a:lnL w="12700" cap="flat" cmpd="sng" algn="ctr">
                      <a:solidFill>
                        <a:srgbClr val="B58953"/>
                      </a:solidFill>
                      <a:prstDash val="solid"/>
                      <a:round/>
                      <a:headEnd type="none" w="med" len="med"/>
                      <a:tailEnd type="none" w="med" len="med"/>
                    </a:lnL>
                    <a:lnR w="12700" cap="flat" cmpd="sng" algn="ctr">
                      <a:solidFill>
                        <a:srgbClr val="B58953"/>
                      </a:solidFill>
                      <a:prstDash val="solid"/>
                      <a:round/>
                      <a:headEnd type="none" w="med" len="med"/>
                      <a:tailEnd type="none" w="med" len="med"/>
                    </a:lnR>
                    <a:lnT w="12700" cap="flat" cmpd="sng" algn="ctr">
                      <a:solidFill>
                        <a:srgbClr val="B58953"/>
                      </a:solidFill>
                      <a:prstDash val="solid"/>
                      <a:round/>
                      <a:headEnd type="none" w="med" len="med"/>
                      <a:tailEnd type="none" w="med" len="med"/>
                    </a:lnT>
                    <a:lnB w="12700" cap="flat" cmpd="sng" algn="ctr">
                      <a:solidFill>
                        <a:srgbClr val="B58953"/>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sp>
        <p:nvSpPr>
          <p:cNvPr id="20" name="正方形/長方形 19"/>
          <p:cNvSpPr/>
          <p:nvPr/>
        </p:nvSpPr>
        <p:spPr>
          <a:xfrm>
            <a:off x="3947868" y="112536"/>
            <a:ext cx="3306675" cy="641637"/>
          </a:xfrm>
          <a:prstGeom prst="rect">
            <a:avLst/>
          </a:prstGeom>
          <a:solidFill>
            <a:srgbClr val="B58953"/>
          </a:solidFill>
          <a:ln w="19050" cap="rnd" cmpd="sng" algn="ctr">
            <a:solidFill>
              <a:srgbClr val="B58953"/>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タイトル 1"/>
          <p:cNvSpPr txBox="1">
            <a:spLocks/>
          </p:cNvSpPr>
          <p:nvPr/>
        </p:nvSpPr>
        <p:spPr>
          <a:xfrm>
            <a:off x="4049258" y="-64413"/>
            <a:ext cx="2552700" cy="722531"/>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fontAlgn="auto">
              <a:spcAft>
                <a:spcPts val="0"/>
              </a:spcAft>
            </a:pPr>
            <a:r>
              <a:rPr lang="en-US" altLang="ja-JP" sz="2500" b="1" spc="200" dirty="0">
                <a:solidFill>
                  <a:schemeClr val="bg1"/>
                </a:solidFill>
                <a:latin typeface="ＭＳ Ｐゴシック" panose="020B0600070205080204" pitchFamily="50" charset="-128"/>
              </a:rPr>
              <a:t>8</a:t>
            </a:r>
            <a:r>
              <a:rPr lang="ja-JP" altLang="en-US" sz="2500" b="1" spc="200" dirty="0">
                <a:solidFill>
                  <a:schemeClr val="bg1"/>
                </a:solidFill>
                <a:latin typeface="ＭＳ Ｐゴシック" panose="020B0600070205080204" pitchFamily="50" charset="-128"/>
              </a:rPr>
              <a:t>月</a:t>
            </a:r>
            <a:r>
              <a:rPr lang="ja-JP" altLang="en-US" sz="1100" b="1" spc="200" dirty="0">
                <a:solidFill>
                  <a:schemeClr val="bg1"/>
                </a:solidFill>
              </a:rPr>
              <a:t>スケジュール</a:t>
            </a:r>
            <a:endParaRPr lang="ja-JP" altLang="en-US" sz="1200" b="1" spc="200" dirty="0">
              <a:solidFill>
                <a:schemeClr val="bg1"/>
              </a:solidFill>
              <a:latin typeface="ＭＳ Ｐゴシック" panose="020B0600070205080204" pitchFamily="50" charset="-128"/>
            </a:endParaRPr>
          </a:p>
        </p:txBody>
      </p:sp>
      <p:sp>
        <p:nvSpPr>
          <p:cNvPr id="23" name="正方形/長方形 22"/>
          <p:cNvSpPr/>
          <p:nvPr/>
        </p:nvSpPr>
        <p:spPr>
          <a:xfrm>
            <a:off x="311197"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テキスト ボックス 30"/>
          <p:cNvSpPr txBox="1"/>
          <p:nvPr/>
        </p:nvSpPr>
        <p:spPr>
          <a:xfrm>
            <a:off x="6494209" y="81993"/>
            <a:ext cx="659474"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イベント</a:t>
            </a:r>
          </a:p>
        </p:txBody>
      </p:sp>
      <p:sp>
        <p:nvSpPr>
          <p:cNvPr id="35" name="正方形/長方形 34"/>
          <p:cNvSpPr/>
          <p:nvPr/>
        </p:nvSpPr>
        <p:spPr>
          <a:xfrm>
            <a:off x="6372802" y="302595"/>
            <a:ext cx="139887" cy="130760"/>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endParaRPr>
          </a:p>
        </p:txBody>
      </p:sp>
      <p:sp>
        <p:nvSpPr>
          <p:cNvPr id="36" name="テキスト ボックス 35"/>
          <p:cNvSpPr txBox="1"/>
          <p:nvPr/>
        </p:nvSpPr>
        <p:spPr>
          <a:xfrm>
            <a:off x="6491330" y="283516"/>
            <a:ext cx="787052" cy="169277"/>
          </a:xfrm>
          <a:prstGeom prst="rect">
            <a:avLst/>
          </a:prstGeom>
          <a:noFill/>
        </p:spPr>
        <p:txBody>
          <a:bodyPr wrap="square" rtlCol="0">
            <a:spAutoFit/>
          </a:bodyPr>
          <a:lstStyle>
            <a:defPPr>
              <a:defRPr lang="ja-JP"/>
            </a:defPPr>
            <a:lvl1pPr>
              <a:defRPr sz="800" spc="100">
                <a:solidFill>
                  <a:schemeClr val="accent2">
                    <a:lumMod val="50000"/>
                  </a:schemeClr>
                </a:solidFill>
                <a:latin typeface="+mn-ea"/>
              </a:defRPr>
            </a:lvl1pPr>
          </a:lstStyle>
          <a:p>
            <a:pPr fontAlgn="auto">
              <a:lnSpc>
                <a:spcPts val="600"/>
              </a:lnSpc>
              <a:spcBef>
                <a:spcPts val="0"/>
              </a:spcBef>
              <a:spcAft>
                <a:spcPts val="0"/>
              </a:spcAft>
            </a:pPr>
            <a:r>
              <a:rPr lang="ja-JP" altLang="en-US" sz="700" b="1" spc="200" dirty="0">
                <a:solidFill>
                  <a:schemeClr val="bg1"/>
                </a:solidFill>
                <a:ea typeface="ＭＳ Ｐゴシック" panose="020B0600070205080204" pitchFamily="50" charset="-128"/>
              </a:rPr>
              <a:t>体験・講座</a:t>
            </a:r>
          </a:p>
        </p:txBody>
      </p:sp>
      <p:sp>
        <p:nvSpPr>
          <p:cNvPr id="40" name="テキスト ボックス 39"/>
          <p:cNvSpPr txBox="1"/>
          <p:nvPr/>
        </p:nvSpPr>
        <p:spPr>
          <a:xfrm>
            <a:off x="6490538" y="430453"/>
            <a:ext cx="903598" cy="200055"/>
          </a:xfrm>
          <a:prstGeom prst="rect">
            <a:avLst/>
          </a:prstGeom>
          <a:noFill/>
        </p:spPr>
        <p:txBody>
          <a:bodyPr wrap="square" rtlCol="0">
            <a:spAutoFit/>
          </a:bodyPr>
          <a:lstStyle/>
          <a:p>
            <a:pPr fontAlgn="auto">
              <a:spcBef>
                <a:spcPts val="0"/>
              </a:spcBef>
              <a:spcAft>
                <a:spcPts val="0"/>
              </a:spcAft>
            </a:pPr>
            <a:r>
              <a:rPr lang="ja-JP" altLang="en-US" sz="700" b="1" spc="200" dirty="0">
                <a:solidFill>
                  <a:schemeClr val="bg1"/>
                </a:solidFill>
                <a:latin typeface="ＭＳ Ｐゴシック" panose="020B0600070205080204" pitchFamily="50" charset="-128"/>
                <a:ea typeface="ＭＳ Ｐゴシック" panose="020B0600070205080204" pitchFamily="50" charset="-128"/>
              </a:rPr>
              <a:t>相談</a:t>
            </a:r>
            <a:r>
              <a:rPr lang="en-US" altLang="ja-JP" sz="700" b="1" spc="200" dirty="0">
                <a:solidFill>
                  <a:schemeClr val="bg1"/>
                </a:solidFill>
                <a:latin typeface="ＭＳ Ｐゴシック" panose="020B0600070205080204" pitchFamily="50" charset="-128"/>
                <a:ea typeface="ＭＳ Ｐゴシック" panose="020B0600070205080204" pitchFamily="50" charset="-128"/>
              </a:rPr>
              <a:t>/</a:t>
            </a:r>
            <a:r>
              <a:rPr lang="ja-JP" altLang="en-US" sz="700" b="1" spc="200" dirty="0">
                <a:solidFill>
                  <a:schemeClr val="bg1"/>
                </a:solidFill>
                <a:latin typeface="ＭＳ Ｐゴシック" panose="020B0600070205080204" pitchFamily="50" charset="-128"/>
                <a:ea typeface="ＭＳ Ｐゴシック" panose="020B0600070205080204" pitchFamily="50" charset="-128"/>
              </a:rPr>
              <a:t>サロン</a:t>
            </a:r>
          </a:p>
        </p:txBody>
      </p:sp>
      <p:sp>
        <p:nvSpPr>
          <p:cNvPr id="70" name="テキスト ボックス 69"/>
          <p:cNvSpPr txBox="1"/>
          <p:nvPr/>
        </p:nvSpPr>
        <p:spPr>
          <a:xfrm>
            <a:off x="200105" y="10013568"/>
            <a:ext cx="3617824" cy="426014"/>
          </a:xfrm>
          <a:prstGeom prst="rect">
            <a:avLst/>
          </a:prstGeom>
          <a:noFill/>
        </p:spPr>
        <p:txBody>
          <a:bodyPr wrap="square" rtlCol="0">
            <a:spAutoFit/>
          </a:bodyPr>
          <a:lstStyle/>
          <a:p>
            <a:pPr fontAlgn="auto">
              <a:lnSpc>
                <a:spcPts val="1400"/>
              </a:lnSpc>
              <a:spcBef>
                <a:spcPts val="0"/>
              </a:spcBef>
              <a:spcAft>
                <a:spcPts val="0"/>
              </a:spcAft>
            </a:pPr>
            <a:r>
              <a:rPr lang="zh-TW" altLang="en-US" sz="900" dirty="0">
                <a:solidFill>
                  <a:srgbClr val="634A2B"/>
                </a:solidFill>
                <a:latin typeface="+mn-ea"/>
                <a:ea typeface="+mn-ea"/>
              </a:rPr>
              <a:t>〒</a:t>
            </a:r>
            <a:r>
              <a:rPr lang="en-US" altLang="zh-TW" sz="900" dirty="0">
                <a:solidFill>
                  <a:srgbClr val="634A2B"/>
                </a:solidFill>
                <a:latin typeface="+mn-ea"/>
                <a:ea typeface="+mn-ea"/>
              </a:rPr>
              <a:t>663-8186</a:t>
            </a:r>
            <a:r>
              <a:rPr lang="zh-TW" altLang="en-US" sz="900" dirty="0">
                <a:solidFill>
                  <a:srgbClr val="634A2B"/>
                </a:solidFill>
                <a:latin typeface="+mn-ea"/>
                <a:ea typeface="+mn-ea"/>
              </a:rPr>
              <a:t>　西宮市上鳴尾町</a:t>
            </a:r>
            <a:r>
              <a:rPr lang="en-US" altLang="zh-TW" sz="900" dirty="0">
                <a:solidFill>
                  <a:srgbClr val="634A2B"/>
                </a:solidFill>
                <a:latin typeface="+mn-ea"/>
                <a:ea typeface="+mn-ea"/>
              </a:rPr>
              <a:t>22-38</a:t>
            </a:r>
          </a:p>
          <a:p>
            <a:pPr fontAlgn="auto">
              <a:lnSpc>
                <a:spcPts val="1400"/>
              </a:lnSpc>
              <a:spcBef>
                <a:spcPts val="0"/>
              </a:spcBef>
              <a:spcAft>
                <a:spcPts val="0"/>
              </a:spcAft>
            </a:pPr>
            <a:r>
              <a:rPr lang="ja-JP" altLang="en-US" sz="900" spc="100" dirty="0">
                <a:solidFill>
                  <a:srgbClr val="634A2B"/>
                </a:solidFill>
                <a:latin typeface="+mn-ea"/>
                <a:ea typeface="+mn-ea"/>
              </a:rPr>
              <a:t>営業時間：</a:t>
            </a:r>
            <a:r>
              <a:rPr lang="en-US" altLang="ja-JP" sz="900" spc="100" dirty="0">
                <a:solidFill>
                  <a:srgbClr val="634A2B"/>
                </a:solidFill>
                <a:latin typeface="+mn-ea"/>
                <a:ea typeface="+mn-ea"/>
              </a:rPr>
              <a:t>9</a:t>
            </a:r>
            <a:r>
              <a:rPr lang="ja-JP" altLang="en-US" sz="900" spc="100" dirty="0">
                <a:solidFill>
                  <a:srgbClr val="634A2B"/>
                </a:solidFill>
                <a:latin typeface="+mn-ea"/>
                <a:ea typeface="+mn-ea"/>
              </a:rPr>
              <a:t>時～</a:t>
            </a:r>
            <a:r>
              <a:rPr lang="en-US" altLang="ja-JP" sz="900" spc="100" dirty="0">
                <a:solidFill>
                  <a:srgbClr val="634A2B"/>
                </a:solidFill>
                <a:latin typeface="+mn-ea"/>
                <a:ea typeface="+mn-ea"/>
              </a:rPr>
              <a:t>17</a:t>
            </a:r>
            <a:r>
              <a:rPr lang="ja-JP" altLang="en-US" sz="900" spc="100" dirty="0">
                <a:solidFill>
                  <a:srgbClr val="634A2B"/>
                </a:solidFill>
                <a:latin typeface="+mn-ea"/>
                <a:ea typeface="+mn-ea"/>
              </a:rPr>
              <a:t>時 （日曜日・祝祭日は定休日）</a:t>
            </a:r>
          </a:p>
        </p:txBody>
      </p:sp>
      <p:sp>
        <p:nvSpPr>
          <p:cNvPr id="74" name="正方形/長方形 73"/>
          <p:cNvSpPr/>
          <p:nvPr/>
        </p:nvSpPr>
        <p:spPr>
          <a:xfrm>
            <a:off x="2104706" y="3128241"/>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テキスト ボックス 77"/>
          <p:cNvSpPr txBox="1"/>
          <p:nvPr/>
        </p:nvSpPr>
        <p:spPr>
          <a:xfrm>
            <a:off x="2075601" y="4370494"/>
            <a:ext cx="1648285" cy="707886"/>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t>やる事マグネットは時計がわからなくてもガミガミ言わなくても</a:t>
            </a:r>
            <a:br>
              <a:rPr lang="ja-JP" altLang="en-US" dirty="0"/>
            </a:br>
            <a:r>
              <a:rPr lang="ja-JP" altLang="en-US" dirty="0"/>
              <a:t>自分でやる事をみて動いてもらえるそんな自主的に動けるきっかけになるマグネットです。</a:t>
            </a:r>
            <a:endParaRPr lang="ja-JP" altLang="en-US" dirty="0">
              <a:solidFill>
                <a:prstClr val="black"/>
              </a:solidFill>
              <a:latin typeface="Calibri" panose="020F0502020204030204"/>
              <a:ea typeface="ＭＳ Ｐゴシック" panose="020B0600070205080204" pitchFamily="50" charset="-128"/>
            </a:endParaRPr>
          </a:p>
        </p:txBody>
      </p:sp>
      <p:sp>
        <p:nvSpPr>
          <p:cNvPr id="79" name="テキスト ボックス 78"/>
          <p:cNvSpPr txBox="1"/>
          <p:nvPr/>
        </p:nvSpPr>
        <p:spPr>
          <a:xfrm>
            <a:off x="2003315" y="5043244"/>
            <a:ext cx="1900440"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30-11</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\2500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2650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80" name="正方形/長方形 79"/>
          <p:cNvSpPr/>
          <p:nvPr/>
        </p:nvSpPr>
        <p:spPr>
          <a:xfrm>
            <a:off x="319129" y="5306233"/>
            <a:ext cx="1677144" cy="2089758"/>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正方形/長方形 85"/>
          <p:cNvSpPr/>
          <p:nvPr/>
        </p:nvSpPr>
        <p:spPr>
          <a:xfrm>
            <a:off x="2140958" y="5306760"/>
            <a:ext cx="1653523" cy="2116939"/>
          </a:xfrm>
          <a:prstGeom prst="rect">
            <a:avLst/>
          </a:prstGeom>
          <a:solidFill>
            <a:sysClr val="window" lastClr="FFFFFF"/>
          </a:solidFill>
          <a:ln w="12700" cap="flat" cmpd="sng" algn="ctr">
            <a:noFill/>
            <a:prstDash val="solid"/>
            <a:miter lim="800000"/>
          </a:ln>
          <a:effectLst>
            <a:outerShdw blurRad="50800" dist="254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テキスト ボックス 89"/>
          <p:cNvSpPr txBox="1"/>
          <p:nvPr/>
        </p:nvSpPr>
        <p:spPr>
          <a:xfrm>
            <a:off x="262428" y="7499614"/>
            <a:ext cx="3561472" cy="461665"/>
          </a:xfrm>
          <a:prstGeom prst="rect">
            <a:avLst/>
          </a:prstGeom>
          <a:noFill/>
        </p:spPr>
        <p:txBody>
          <a:bodyPr wrap="square" rtlCol="0">
            <a:spAutoFit/>
          </a:bodyPr>
          <a:lstStyle/>
          <a:p>
            <a:pPr algn="just" fontAlgn="auto">
              <a:spcBef>
                <a:spcPts val="0"/>
              </a:spcBef>
              <a:spcAft>
                <a:spcPts val="0"/>
              </a:spcAft>
            </a:pPr>
            <a:r>
              <a:rPr lang="ja-JP" altLang="en-US" sz="800" spc="100" dirty="0">
                <a:solidFill>
                  <a:srgbClr val="634A2B"/>
                </a:solidFill>
                <a:latin typeface="ＭＳ Ｐゴシック" panose="020B0600070205080204" pitchFamily="50" charset="-128"/>
                <a:ea typeface="ＭＳ Ｐゴシック" panose="020B0600070205080204" pitchFamily="50" charset="-128"/>
              </a:rPr>
              <a:t>●参加ご希望は事前にお申込みください。　●スケジュールは更新日時点の予定のため追加や変更となることがございます。　●補足説明補足説明補足説明。</a:t>
            </a:r>
          </a:p>
        </p:txBody>
      </p:sp>
      <p:sp>
        <p:nvSpPr>
          <p:cNvPr id="108" name="テキスト ボックス 107"/>
          <p:cNvSpPr txBox="1"/>
          <p:nvPr/>
        </p:nvSpPr>
        <p:spPr>
          <a:xfrm>
            <a:off x="185049" y="8230777"/>
            <a:ext cx="3099922" cy="523220"/>
          </a:xfrm>
          <a:prstGeom prst="rect">
            <a:avLst/>
          </a:prstGeom>
          <a:noFill/>
        </p:spPr>
        <p:txBody>
          <a:bodyPr wrap="square" rtlCol="0">
            <a:spAutoFit/>
          </a:bodyPr>
          <a:lstStyle/>
          <a:p>
            <a:pPr fontAlgn="auto">
              <a:spcBef>
                <a:spcPts val="0"/>
              </a:spcBef>
              <a:spcAft>
                <a:spcPts val="0"/>
              </a:spcAft>
            </a:pPr>
            <a:r>
              <a:rPr lang="en-US" altLang="ja-JP" sz="28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28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sp>
        <p:nvSpPr>
          <p:cNvPr id="109" name="正方形/長方形 108"/>
          <p:cNvSpPr/>
          <p:nvPr/>
        </p:nvSpPr>
        <p:spPr>
          <a:xfrm>
            <a:off x="5585385" y="8712481"/>
            <a:ext cx="1704647" cy="169451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正方形/長方形 110"/>
          <p:cNvSpPr/>
          <p:nvPr/>
        </p:nvSpPr>
        <p:spPr>
          <a:xfrm>
            <a:off x="3649422"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正方形/長方形 114"/>
          <p:cNvSpPr/>
          <p:nvPr/>
        </p:nvSpPr>
        <p:spPr>
          <a:xfrm>
            <a:off x="494778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正方形/長方形 118"/>
          <p:cNvSpPr/>
          <p:nvPr/>
        </p:nvSpPr>
        <p:spPr>
          <a:xfrm>
            <a:off x="4299336" y="9740998"/>
            <a:ext cx="576000" cy="66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テキスト ボックス 111"/>
          <p:cNvSpPr txBox="1"/>
          <p:nvPr/>
        </p:nvSpPr>
        <p:spPr>
          <a:xfrm>
            <a:off x="3651606" y="9745527"/>
            <a:ext cx="571632"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ＨＰ</a:t>
            </a:r>
          </a:p>
        </p:txBody>
      </p:sp>
      <p:sp>
        <p:nvSpPr>
          <p:cNvPr id="116" name="テキスト ボックス 115"/>
          <p:cNvSpPr txBox="1"/>
          <p:nvPr/>
        </p:nvSpPr>
        <p:spPr>
          <a:xfrm>
            <a:off x="4950157" y="9745527"/>
            <a:ext cx="571259"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LINE</a:t>
            </a:r>
            <a:r>
              <a:rPr kumimoji="0" lang="ja-JP" altLang="en-US" sz="700" b="0" i="0" u="none" strike="noStrike" kern="0" cap="none" spc="10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rPr>
              <a:t>公式</a:t>
            </a:r>
          </a:p>
        </p:txBody>
      </p:sp>
      <p:sp>
        <p:nvSpPr>
          <p:cNvPr id="120" name="テキスト ボックス 119"/>
          <p:cNvSpPr txBox="1"/>
          <p:nvPr/>
        </p:nvSpPr>
        <p:spPr>
          <a:xfrm>
            <a:off x="4299336" y="9745527"/>
            <a:ext cx="576000" cy="10772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70" normalizeH="0" baseline="0" noProof="0" dirty="0" err="1">
                <a:ln>
                  <a:noFill/>
                </a:ln>
                <a:solidFill>
                  <a:schemeClr val="bg2"/>
                </a:solidFill>
                <a:effectLst/>
                <a:uLnTx/>
                <a:uFillTx/>
                <a:latin typeface="HGPｺﾞｼｯｸE" panose="020B0900000000000000" pitchFamily="50" charset="-128"/>
                <a:ea typeface="HGPｺﾞｼｯｸE" panose="020B0900000000000000" pitchFamily="50" charset="-128"/>
              </a:rPr>
              <a:t>facebook</a:t>
            </a:r>
            <a:endParaRPr kumimoji="0" lang="ja-JP" altLang="en-US" sz="700" b="0" i="0" u="none" strike="noStrike" kern="0" cap="none" spc="70" normalizeH="0" baseline="0" noProof="0" dirty="0">
              <a:ln>
                <a:noFill/>
              </a:ln>
              <a:solidFill>
                <a:schemeClr val="bg2"/>
              </a:solidFill>
              <a:effectLst/>
              <a:uLnTx/>
              <a:uFillTx/>
              <a:latin typeface="HGPｺﾞｼｯｸE" panose="020B0900000000000000" pitchFamily="50" charset="-128"/>
              <a:ea typeface="HGPｺﾞｼｯｸE" panose="020B0900000000000000" pitchFamily="50" charset="-128"/>
            </a:endParaRPr>
          </a:p>
        </p:txBody>
      </p:sp>
      <p:sp>
        <p:nvSpPr>
          <p:cNvPr id="488" name="正方形/長方形 487"/>
          <p:cNvSpPr/>
          <p:nvPr/>
        </p:nvSpPr>
        <p:spPr bwMode="auto">
          <a:xfrm>
            <a:off x="372224" y="386668"/>
            <a:ext cx="3331222" cy="974512"/>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 name="テキスト ボックス 4"/>
          <p:cNvSpPr txBox="1"/>
          <p:nvPr/>
        </p:nvSpPr>
        <p:spPr>
          <a:xfrm>
            <a:off x="431512" y="422580"/>
            <a:ext cx="3230281" cy="271869"/>
          </a:xfrm>
          <a:prstGeom prst="rect">
            <a:avLst/>
          </a:prstGeom>
          <a:noFill/>
        </p:spPr>
        <p:txBody>
          <a:bodyPr wrap="square" rtlCol="0">
            <a:spAutoFit/>
          </a:bodyPr>
          <a:lstStyle/>
          <a:p>
            <a:pPr fontAlgn="auto">
              <a:lnSpc>
                <a:spcPts val="1400"/>
              </a:lnSpc>
              <a:spcBef>
                <a:spcPts val="0"/>
              </a:spcBef>
              <a:spcAft>
                <a:spcPts val="0"/>
              </a:spcAft>
            </a:pPr>
            <a:r>
              <a:rPr lang="ja-JP" altLang="en-US" sz="1300" b="1" spc="200" dirty="0">
                <a:latin typeface="ＭＳ Ｐ明朝" panose="02020600040205080304" pitchFamily="18" charset="-128"/>
                <a:ea typeface="ＭＳ Ｐ明朝" panose="02020600040205080304" pitchFamily="18" charset="-128"/>
              </a:rPr>
              <a:t>心地よい住まい暮らしスタイルを発見</a:t>
            </a:r>
          </a:p>
        </p:txBody>
      </p:sp>
      <p:sp>
        <p:nvSpPr>
          <p:cNvPr id="197" name="テキスト ボックス 196"/>
          <p:cNvSpPr txBox="1"/>
          <p:nvPr/>
        </p:nvSpPr>
        <p:spPr>
          <a:xfrm>
            <a:off x="405278" y="589636"/>
            <a:ext cx="3266040" cy="738664"/>
          </a:xfrm>
          <a:prstGeom prst="rect">
            <a:avLst/>
          </a:prstGeom>
          <a:noFill/>
        </p:spPr>
        <p:txBody>
          <a:bodyPr wrap="square" rtlCol="0">
            <a:spAutoFit/>
          </a:bodyPr>
          <a:lstStyle/>
          <a:p>
            <a:pPr fontAlgn="auto">
              <a:spcBef>
                <a:spcPts val="0"/>
              </a:spcBef>
              <a:spcAft>
                <a:spcPts val="0"/>
              </a:spcAft>
            </a:pPr>
            <a:r>
              <a:rPr lang="en-US" altLang="ja-JP" sz="4200" b="1" spc="500" dirty="0" err="1">
                <a:latin typeface="ＭＳ Ｐ明朝" panose="02020600040205080304" pitchFamily="18" charset="-128"/>
                <a:ea typeface="ＭＳ Ｐ明朝" panose="02020600040205080304" pitchFamily="18" charset="-128"/>
                <a:cs typeface="Arial Unicode MS" panose="020B0604020202020204" pitchFamily="50" charset="-128"/>
              </a:rPr>
              <a:t>Maimyshop</a:t>
            </a:r>
            <a:endParaRPr lang="ja-JP" altLang="en-US" sz="4200" b="1" spc="500" dirty="0">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nvGrpSpPr>
          <p:cNvPr id="26" name="グループ化 25"/>
          <p:cNvGrpSpPr/>
          <p:nvPr/>
        </p:nvGrpSpPr>
        <p:grpSpPr>
          <a:xfrm>
            <a:off x="6372802" y="480707"/>
            <a:ext cx="139887" cy="109498"/>
            <a:chOff x="6333046" y="733504"/>
            <a:chExt cx="139887" cy="109498"/>
          </a:xfrm>
        </p:grpSpPr>
        <p:sp>
          <p:nvSpPr>
            <p:cNvPr id="3" name="円形吹き出し 2"/>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8" name="円/楕円 7"/>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1" name="円/楕円 280"/>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82" name="円/楕円 281"/>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345" y="100024"/>
            <a:ext cx="141482" cy="156793"/>
          </a:xfrm>
          <a:prstGeom prst="rect">
            <a:avLst/>
          </a:prstGeom>
        </p:spPr>
      </p:pic>
      <p:sp>
        <p:nvSpPr>
          <p:cNvPr id="286" name="テキスト ボックス 285"/>
          <p:cNvSpPr txBox="1"/>
          <p:nvPr/>
        </p:nvSpPr>
        <p:spPr>
          <a:xfrm>
            <a:off x="234007" y="3957735"/>
            <a:ext cx="1853446" cy="461665"/>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その不調自分で整えませんか？</a:t>
            </a:r>
            <a:br>
              <a:rPr lang="en-US" altLang="ja-JP" sz="800" b="1" spc="100" dirty="0">
                <a:solidFill>
                  <a:srgbClr val="ED7D31">
                    <a:lumMod val="50000"/>
                  </a:srgbClr>
                </a:solidFill>
                <a:latin typeface="Calibri" panose="020F0502020204030204"/>
                <a:ea typeface="ＭＳ Ｐゴシック" panose="020B0600070205080204" pitchFamily="50" charset="-128"/>
              </a:rPr>
            </a:br>
            <a:r>
              <a:rPr lang="ja-JP" altLang="en-US" sz="800" b="1" spc="100" dirty="0">
                <a:solidFill>
                  <a:srgbClr val="ED7D31">
                    <a:lumMod val="50000"/>
                  </a:srgbClr>
                </a:solidFill>
                <a:latin typeface="Calibri" panose="020F0502020204030204"/>
                <a:ea typeface="ＭＳ Ｐゴシック" panose="020B0600070205080204" pitchFamily="50" charset="-128"/>
              </a:rPr>
              <a:t>グルテンフリーなおやつと</a:t>
            </a:r>
            <a:endParaRPr lang="en-US" altLang="ja-JP" sz="800" b="1" spc="100" dirty="0">
              <a:solidFill>
                <a:srgbClr val="ED7D31">
                  <a:lumMod val="50000"/>
                </a:srgbClr>
              </a:solidFill>
              <a:latin typeface="Calibri" panose="020F0502020204030204"/>
              <a:ea typeface="ＭＳ Ｐゴシック" panose="020B0600070205080204" pitchFamily="50" charset="-128"/>
            </a:endParaRPr>
          </a:p>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ハーブのお茶会</a:t>
            </a:r>
          </a:p>
        </p:txBody>
      </p:sp>
      <p:sp>
        <p:nvSpPr>
          <p:cNvPr id="287" name="テキスト ボックス 286"/>
          <p:cNvSpPr txBox="1"/>
          <p:nvPr/>
        </p:nvSpPr>
        <p:spPr>
          <a:xfrm>
            <a:off x="272436" y="4357180"/>
            <a:ext cx="1720438" cy="707886"/>
          </a:xfrm>
          <a:prstGeom prst="rect">
            <a:avLst/>
          </a:prstGeom>
          <a:noFill/>
        </p:spPr>
        <p:txBody>
          <a:bodyPr wrap="square" rtlCol="0">
            <a:spAutoFit/>
          </a:bodyPr>
          <a:lstStyle>
            <a:defPPr>
              <a:defRPr lang="ja-JP"/>
            </a:defPPr>
            <a:lvl1pPr>
              <a:defRPr sz="800"/>
            </a:lvl1pPr>
          </a:lstStyle>
          <a:p>
            <a:r>
              <a:rPr lang="ja-JP" altLang="en-US" dirty="0"/>
              <a:t>ご自身の不調や好みを</a:t>
            </a:r>
            <a:br>
              <a:rPr lang="ja-JP" altLang="en-US" dirty="0"/>
            </a:br>
            <a:r>
              <a:rPr lang="ja-JP" altLang="en-US" dirty="0"/>
              <a:t>オリジナルのチェックシートで確認</a:t>
            </a:r>
          </a:p>
          <a:p>
            <a:r>
              <a:rPr lang="ja-JP" altLang="en-US" dirty="0"/>
              <a:t>美味しいお茶菓子（グルテンフリースイーツ</a:t>
            </a:r>
            <a:r>
              <a:rPr lang="en-US" altLang="ja-JP" dirty="0"/>
              <a:t>5</a:t>
            </a:r>
            <a:r>
              <a:rPr lang="ja-JP" altLang="en-US" dirty="0"/>
              <a:t>種）ハーブティー（</a:t>
            </a:r>
            <a:r>
              <a:rPr lang="en-US" altLang="ja-JP" dirty="0"/>
              <a:t>8</a:t>
            </a:r>
            <a:r>
              <a:rPr lang="ja-JP" altLang="en-US" dirty="0"/>
              <a:t>種類）</a:t>
            </a:r>
            <a:br>
              <a:rPr lang="ja-JP" altLang="en-US" dirty="0"/>
            </a:br>
            <a:r>
              <a:rPr lang="ja-JP" altLang="en-US" dirty="0"/>
              <a:t>をいただくお茶会形式の講座</a:t>
            </a:r>
          </a:p>
        </p:txBody>
      </p:sp>
      <p:sp>
        <p:nvSpPr>
          <p:cNvPr id="288" name="テキスト ボックス 287"/>
          <p:cNvSpPr txBox="1"/>
          <p:nvPr/>
        </p:nvSpPr>
        <p:spPr>
          <a:xfrm>
            <a:off x="241162" y="4998967"/>
            <a:ext cx="1798061"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10:30-12</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\4000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4200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91" name="テキスト ボックス 290"/>
          <p:cNvSpPr txBox="1"/>
          <p:nvPr/>
        </p:nvSpPr>
        <p:spPr>
          <a:xfrm>
            <a:off x="301565" y="6498169"/>
            <a:ext cx="1673726" cy="246221"/>
          </a:xfrm>
          <a:prstGeom prst="rect">
            <a:avLst/>
          </a:prstGeom>
          <a:noFill/>
        </p:spPr>
        <p:txBody>
          <a:bodyPr wrap="square" rtlCol="0">
            <a:spAutoFit/>
          </a:bodyPr>
          <a:lstStyle/>
          <a:p>
            <a:pPr algn="ctr" fontAlgn="auto">
              <a:spcBef>
                <a:spcPts val="0"/>
              </a:spcBef>
              <a:spcAft>
                <a:spcPts val="0"/>
              </a:spcAft>
            </a:pPr>
            <a:r>
              <a:rPr lang="ja-JP" altLang="en-US" sz="1000" b="1" spc="100" dirty="0">
                <a:solidFill>
                  <a:srgbClr val="ED7D31">
                    <a:lumMod val="50000"/>
                  </a:srgbClr>
                </a:solidFill>
                <a:latin typeface="ＭＳ Ｐゴシック" panose="020B0600070205080204" pitchFamily="50" charset="-128"/>
                <a:ea typeface="ＭＳ Ｐゴシック" panose="020B0600070205080204" pitchFamily="50" charset="-128"/>
              </a:rPr>
              <a:t>バーオソルレッスン</a:t>
            </a:r>
            <a:endParaRPr lang="ja-JP" altLang="en-US" sz="1000" b="1" spc="100" dirty="0">
              <a:solidFill>
                <a:srgbClr val="ED7D31">
                  <a:lumMod val="50000"/>
                </a:srgbClr>
              </a:solidFill>
              <a:latin typeface="Calibri" panose="020F0502020204030204"/>
              <a:ea typeface="ＭＳ Ｐゴシック" panose="020B0600070205080204" pitchFamily="50" charset="-128"/>
            </a:endParaRPr>
          </a:p>
        </p:txBody>
      </p:sp>
      <p:sp>
        <p:nvSpPr>
          <p:cNvPr id="292" name="テキスト ボックス 291"/>
          <p:cNvSpPr txBox="1"/>
          <p:nvPr/>
        </p:nvSpPr>
        <p:spPr>
          <a:xfrm>
            <a:off x="351304" y="6718353"/>
            <a:ext cx="1641899"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a:solidFill>
                  <a:prstClr val="black"/>
                </a:solidFill>
                <a:latin typeface="Calibri" panose="020F0502020204030204"/>
                <a:ea typeface="ＭＳ Ｐゴシック" panose="020B0600070205080204" pitchFamily="50" charset="-128"/>
              </a:rPr>
              <a:t>バーオソルとは床の上でゆっくり、優しくバレエの動きを行なうバレエエクササイズです。</a:t>
            </a:r>
            <a:endParaRPr lang="en-US" altLang="ja-JP" dirty="0">
              <a:solidFill>
                <a:prstClr val="black"/>
              </a:solidFill>
              <a:latin typeface="Calibri" panose="020F0502020204030204"/>
              <a:ea typeface="ＭＳ Ｐゴシック" panose="020B0600070205080204" pitchFamily="50" charset="-128"/>
            </a:endParaRPr>
          </a:p>
        </p:txBody>
      </p:sp>
      <p:sp>
        <p:nvSpPr>
          <p:cNvPr id="293" name="テキスト ボックス 292"/>
          <p:cNvSpPr txBox="1"/>
          <p:nvPr/>
        </p:nvSpPr>
        <p:spPr>
          <a:xfrm>
            <a:off x="87518" y="7131320"/>
            <a:ext cx="1976227" cy="215444"/>
          </a:xfrm>
          <a:prstGeom prst="rect">
            <a:avLst/>
          </a:prstGeom>
          <a:noFill/>
        </p:spPr>
        <p:txBody>
          <a:bodyPr wrap="square" rtlCol="0">
            <a:spAutoFit/>
          </a:bodyPr>
          <a:lstStyle/>
          <a:p>
            <a:pPr algn="ctr" fontAlgn="auto">
              <a:spcBef>
                <a:spcPts val="0"/>
              </a:spcBef>
              <a:spcAft>
                <a:spcPts val="0"/>
              </a:spcAft>
            </a:pPr>
            <a:r>
              <a:rPr lang="ja-JP" altLang="en-US" sz="800" dirty="0">
                <a:solidFill>
                  <a:srgbClr val="E7E6E6">
                    <a:lumMod val="10000"/>
                  </a:srgbClr>
                </a:solidFill>
                <a:latin typeface="Calibri" panose="020F0502020204030204"/>
                <a:ea typeface="ＭＳ Ｐゴシック" panose="020B0600070205080204" pitchFamily="50" charset="-128"/>
              </a:rPr>
              <a:t>￥</a:t>
            </a:r>
            <a:r>
              <a:rPr lang="en-US" altLang="ja-JP" sz="800" dirty="0">
                <a:solidFill>
                  <a:srgbClr val="E7E6E6">
                    <a:lumMod val="10000"/>
                  </a:srgbClr>
                </a:solidFill>
                <a:latin typeface="Calibri" panose="020F0502020204030204"/>
                <a:ea typeface="ＭＳ Ｐゴシック" panose="020B0600070205080204" pitchFamily="50" charset="-128"/>
              </a:rPr>
              <a:t>3000</a:t>
            </a:r>
            <a:r>
              <a:rPr lang="ja-JP" altLang="en-US" sz="800" dirty="0">
                <a:solidFill>
                  <a:srgbClr val="E7E6E6">
                    <a:lumMod val="10000"/>
                  </a:srgbClr>
                </a:solidFill>
                <a:latin typeface="Calibri" panose="020F0502020204030204"/>
                <a:ea typeface="ＭＳ Ｐゴシック" panose="020B0600070205080204" pitchFamily="50" charset="-128"/>
              </a:rPr>
              <a:t>（親子</a:t>
            </a:r>
            <a:r>
              <a:rPr lang="en-US" altLang="ja-JP" sz="800" dirty="0">
                <a:solidFill>
                  <a:srgbClr val="E7E6E6">
                    <a:lumMod val="10000"/>
                  </a:srgbClr>
                </a:solidFill>
                <a:latin typeface="Calibri" panose="020F0502020204030204"/>
                <a:ea typeface="ＭＳ Ｐゴシック" panose="020B0600070205080204" pitchFamily="50" charset="-128"/>
              </a:rPr>
              <a:t>5000</a:t>
            </a:r>
            <a:r>
              <a:rPr lang="ja-JP" altLang="en-US" sz="800" dirty="0">
                <a:solidFill>
                  <a:srgbClr val="E7E6E6">
                    <a:lumMod val="10000"/>
                  </a:srgbClr>
                </a:solidFill>
                <a:latin typeface="Calibri" panose="020F0502020204030204"/>
                <a:ea typeface="ＭＳ Ｐゴシック" panose="020B0600070205080204" pitchFamily="50" charset="-128"/>
              </a:rPr>
              <a:t>円）</a:t>
            </a:r>
          </a:p>
        </p:txBody>
      </p:sp>
      <p:sp>
        <p:nvSpPr>
          <p:cNvPr id="348" name="正方形/長方形 347"/>
          <p:cNvSpPr/>
          <p:nvPr/>
        </p:nvSpPr>
        <p:spPr bwMode="auto">
          <a:xfrm>
            <a:off x="3700772"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49" name="正方形/長方形 348"/>
          <p:cNvSpPr/>
          <p:nvPr/>
        </p:nvSpPr>
        <p:spPr bwMode="auto">
          <a:xfrm>
            <a:off x="4348468"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356" name="正方形/長方形 355"/>
          <p:cNvSpPr/>
          <p:nvPr/>
        </p:nvSpPr>
        <p:spPr bwMode="auto">
          <a:xfrm>
            <a:off x="4996404" y="9905238"/>
            <a:ext cx="469625" cy="446254"/>
          </a:xfrm>
          <a:prstGeom prst="rect">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1041400" rtl="0" eaLnBrk="1" fontAlgn="base" latinLnBrk="0" hangingPunct="1">
              <a:lnSpc>
                <a:spcPct val="100000"/>
              </a:lnSpc>
              <a:spcBef>
                <a:spcPct val="0"/>
              </a:spcBef>
              <a:spcAft>
                <a:spcPct val="0"/>
              </a:spcAft>
              <a:buClrTx/>
              <a:buSzTx/>
              <a:buFontTx/>
              <a:buNone/>
              <a:tabLst/>
            </a:pPr>
            <a:r>
              <a:rPr lang="en-US" altLang="ja-JP" sz="1400" dirty="0">
                <a:solidFill>
                  <a:schemeClr val="bg1"/>
                </a:solidFill>
              </a:rPr>
              <a:t>QR</a:t>
            </a:r>
            <a:endParaRPr kumimoji="1" lang="ja-JP" altLang="en-US" sz="1400" b="0" i="0" u="none" strike="noStrike" cap="none" normalizeH="0" baseline="0" dirty="0">
              <a:ln>
                <a:noFill/>
              </a:ln>
              <a:solidFill>
                <a:schemeClr val="bg1"/>
              </a:solidFill>
              <a:effectLst/>
            </a:endParaRPr>
          </a:p>
        </p:txBody>
      </p:sp>
      <p:sp>
        <p:nvSpPr>
          <p:cNvPr id="273" name="テキスト ボックス 272"/>
          <p:cNvSpPr txBox="1"/>
          <p:nvPr/>
        </p:nvSpPr>
        <p:spPr>
          <a:xfrm>
            <a:off x="4613698" y="7166366"/>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41" name="図 40">
            <a:extLst>
              <a:ext uri="{FF2B5EF4-FFF2-40B4-BE49-F238E27FC236}">
                <a16:creationId xmlns:a16="http://schemas.microsoft.com/office/drawing/2014/main" id="{56D0BDDC-26D9-4D26-828C-27DA33531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4953" y="8801309"/>
            <a:ext cx="1649525" cy="871203"/>
          </a:xfrm>
          <a:prstGeom prst="rect">
            <a:avLst/>
          </a:prstGeom>
        </p:spPr>
      </p:pic>
      <p:pic>
        <p:nvPicPr>
          <p:cNvPr id="42" name="図 41">
            <a:extLst>
              <a:ext uri="{FF2B5EF4-FFF2-40B4-BE49-F238E27FC236}">
                <a16:creationId xmlns:a16="http://schemas.microsoft.com/office/drawing/2014/main" id="{B73735AC-0271-4C13-8595-D3688FF1C725}"/>
              </a:ext>
            </a:extLst>
          </p:cNvPr>
          <p:cNvPicPr>
            <a:picLocks noChangeAspect="1"/>
          </p:cNvPicPr>
          <p:nvPr/>
        </p:nvPicPr>
        <p:blipFill>
          <a:blip r:embed="rId5"/>
          <a:stretch>
            <a:fillRect/>
          </a:stretch>
        </p:blipFill>
        <p:spPr>
          <a:xfrm>
            <a:off x="4983208" y="9873005"/>
            <a:ext cx="520120" cy="520120"/>
          </a:xfrm>
          <a:prstGeom prst="rect">
            <a:avLst/>
          </a:prstGeom>
        </p:spPr>
      </p:pic>
      <p:pic>
        <p:nvPicPr>
          <p:cNvPr id="43" name="図 42">
            <a:extLst>
              <a:ext uri="{FF2B5EF4-FFF2-40B4-BE49-F238E27FC236}">
                <a16:creationId xmlns:a16="http://schemas.microsoft.com/office/drawing/2014/main" id="{EED09F87-D823-4060-B33D-6F9FFDD4AC2A}"/>
              </a:ext>
            </a:extLst>
          </p:cNvPr>
          <p:cNvPicPr>
            <a:picLocks noChangeAspect="1"/>
          </p:cNvPicPr>
          <p:nvPr/>
        </p:nvPicPr>
        <p:blipFill>
          <a:blip r:embed="rId6"/>
          <a:stretch>
            <a:fillRect/>
          </a:stretch>
        </p:blipFill>
        <p:spPr>
          <a:xfrm>
            <a:off x="3651607" y="9852990"/>
            <a:ext cx="568446" cy="568446"/>
          </a:xfrm>
          <a:prstGeom prst="rect">
            <a:avLst/>
          </a:prstGeom>
        </p:spPr>
      </p:pic>
      <p:pic>
        <p:nvPicPr>
          <p:cNvPr id="45" name="図 44">
            <a:extLst>
              <a:ext uri="{FF2B5EF4-FFF2-40B4-BE49-F238E27FC236}">
                <a16:creationId xmlns:a16="http://schemas.microsoft.com/office/drawing/2014/main" id="{637EA368-2FA2-406B-BD0C-67ED7E7A74CD}"/>
              </a:ext>
            </a:extLst>
          </p:cNvPr>
          <p:cNvPicPr>
            <a:picLocks noChangeAspect="1"/>
          </p:cNvPicPr>
          <p:nvPr/>
        </p:nvPicPr>
        <p:blipFill>
          <a:blip r:embed="rId7"/>
          <a:stretch>
            <a:fillRect/>
          </a:stretch>
        </p:blipFill>
        <p:spPr>
          <a:xfrm>
            <a:off x="4293585" y="9854797"/>
            <a:ext cx="568512" cy="568512"/>
          </a:xfrm>
          <a:prstGeom prst="rect">
            <a:avLst/>
          </a:prstGeom>
        </p:spPr>
      </p:pic>
      <p:sp>
        <p:nvSpPr>
          <p:cNvPr id="50" name="テキスト ボックス 49">
            <a:extLst>
              <a:ext uri="{FF2B5EF4-FFF2-40B4-BE49-F238E27FC236}">
                <a16:creationId xmlns:a16="http://schemas.microsoft.com/office/drawing/2014/main" id="{0BF195C0-F9BD-438A-9800-1BA3E1265405}"/>
              </a:ext>
            </a:extLst>
          </p:cNvPr>
          <p:cNvSpPr txBox="1"/>
          <p:nvPr/>
        </p:nvSpPr>
        <p:spPr>
          <a:xfrm>
            <a:off x="5716408" y="9759385"/>
            <a:ext cx="1437275" cy="553998"/>
          </a:xfrm>
          <a:prstGeom prst="rect">
            <a:avLst/>
          </a:prstGeom>
          <a:noFill/>
        </p:spPr>
        <p:txBody>
          <a:bodyPr wrap="square" rtlCol="0">
            <a:spAutoFit/>
          </a:bodyPr>
          <a:lstStyle/>
          <a:p>
            <a:r>
              <a:rPr lang="ja-JP" altLang="en-US" sz="1000" dirty="0"/>
              <a:t>阪神甲子園駅東口より徒歩</a:t>
            </a:r>
            <a:r>
              <a:rPr lang="en-US" altLang="ja-JP" sz="1000" dirty="0"/>
              <a:t>10</a:t>
            </a:r>
            <a:r>
              <a:rPr lang="ja-JP" altLang="en-US" sz="1000" dirty="0"/>
              <a:t>分／</a:t>
            </a:r>
          </a:p>
          <a:p>
            <a:r>
              <a:rPr lang="ja-JP" altLang="en-US" sz="1000" dirty="0"/>
              <a:t>鳴尾駅より徒歩</a:t>
            </a:r>
            <a:r>
              <a:rPr lang="en-US" altLang="ja-JP" sz="1000" dirty="0"/>
              <a:t>5</a:t>
            </a:r>
            <a:r>
              <a:rPr lang="ja-JP" altLang="en-US" sz="1000" dirty="0"/>
              <a:t>分</a:t>
            </a:r>
            <a:endParaRPr kumimoji="1" lang="ja-JP" altLang="en-US" sz="1000" dirty="0"/>
          </a:p>
        </p:txBody>
      </p:sp>
      <p:sp>
        <p:nvSpPr>
          <p:cNvPr id="208" name="テキスト ボックス 207">
            <a:extLst>
              <a:ext uri="{FF2B5EF4-FFF2-40B4-BE49-F238E27FC236}">
                <a16:creationId xmlns:a16="http://schemas.microsoft.com/office/drawing/2014/main" id="{11BDEA6C-ECE6-4C27-9C52-23F0727C3D78}"/>
              </a:ext>
            </a:extLst>
          </p:cNvPr>
          <p:cNvSpPr txBox="1"/>
          <p:nvPr/>
        </p:nvSpPr>
        <p:spPr>
          <a:xfrm>
            <a:off x="4618595" y="6497531"/>
            <a:ext cx="154851"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365" name="テキスト ボックス 364">
            <a:extLst>
              <a:ext uri="{FF2B5EF4-FFF2-40B4-BE49-F238E27FC236}">
                <a16:creationId xmlns:a16="http://schemas.microsoft.com/office/drawing/2014/main" id="{15F7E1B9-8857-4F6A-86D4-EBE9DB65AAF0}"/>
              </a:ext>
            </a:extLst>
          </p:cNvPr>
          <p:cNvSpPr txBox="1"/>
          <p:nvPr/>
        </p:nvSpPr>
        <p:spPr>
          <a:xfrm>
            <a:off x="4985069" y="731061"/>
            <a:ext cx="771267" cy="246221"/>
          </a:xfrm>
          <a:prstGeom prst="rect">
            <a:avLst/>
          </a:prstGeom>
          <a:noFill/>
        </p:spPr>
        <p:txBody>
          <a:bodyPr wrap="square" lIns="18000" tIns="0" rIns="0" bIns="0" rtlCol="0">
            <a:spAutoFit/>
          </a:bodyPr>
          <a:lstStyle/>
          <a:p>
            <a:pPr lvl="0" fontAlgn="auto">
              <a:spcBef>
                <a:spcPts val="0"/>
              </a:spcBef>
              <a:spcAft>
                <a:spcPts val="0"/>
              </a:spcAft>
              <a:defRPr/>
            </a:pPr>
            <a:endParaRPr lang="en-US" altLang="ja-JP" sz="800" spc="100" dirty="0">
              <a:latin typeface="Yu Gothic UI" panose="020B0500000000000000" pitchFamily="50" charset="-128"/>
              <a:ea typeface="Yu Gothic UI" panose="020B0500000000000000" pitchFamily="50" charset="-128"/>
            </a:endParaRPr>
          </a:p>
          <a:p>
            <a:pPr lvl="0" fontAlgn="auto">
              <a:spcBef>
                <a:spcPts val="0"/>
              </a:spcBef>
              <a:spcAft>
                <a:spcPts val="0"/>
              </a:spcAft>
              <a:defRPr/>
            </a:pPr>
            <a:endParaRPr lang="ja-JP" altLang="en-US" sz="800" spc="100" dirty="0">
              <a:latin typeface="Yu Gothic UI" panose="020B0500000000000000" pitchFamily="50" charset="-128"/>
              <a:ea typeface="Yu Gothic UI" panose="020B0500000000000000" pitchFamily="50" charset="-128"/>
            </a:endParaRPr>
          </a:p>
        </p:txBody>
      </p:sp>
      <p:grpSp>
        <p:nvGrpSpPr>
          <p:cNvPr id="504" name="グループ化 503">
            <a:extLst>
              <a:ext uri="{FF2B5EF4-FFF2-40B4-BE49-F238E27FC236}">
                <a16:creationId xmlns:a16="http://schemas.microsoft.com/office/drawing/2014/main" id="{E379E242-2D97-4C5F-B769-D60221486C02}"/>
              </a:ext>
            </a:extLst>
          </p:cNvPr>
          <p:cNvGrpSpPr/>
          <p:nvPr/>
        </p:nvGrpSpPr>
        <p:grpSpPr>
          <a:xfrm>
            <a:off x="5782638" y="3556065"/>
            <a:ext cx="103921" cy="25200"/>
            <a:chOff x="6350109" y="775107"/>
            <a:chExt cx="103921" cy="25200"/>
          </a:xfrm>
        </p:grpSpPr>
        <p:sp>
          <p:nvSpPr>
            <p:cNvPr id="506" name="円/楕円 7">
              <a:extLst>
                <a:ext uri="{FF2B5EF4-FFF2-40B4-BE49-F238E27FC236}">
                  <a16:creationId xmlns:a16="http://schemas.microsoft.com/office/drawing/2014/main" id="{16444730-EA17-4095-B908-8654A4E00645}"/>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7" name="円/楕円 280">
              <a:extLst>
                <a:ext uri="{FF2B5EF4-FFF2-40B4-BE49-F238E27FC236}">
                  <a16:creationId xmlns:a16="http://schemas.microsoft.com/office/drawing/2014/main" id="{A9EDFFFE-3096-421E-897C-D85659E94141}"/>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508" name="円/楕円 281">
              <a:extLst>
                <a:ext uri="{FF2B5EF4-FFF2-40B4-BE49-F238E27FC236}">
                  <a16:creationId xmlns:a16="http://schemas.microsoft.com/office/drawing/2014/main" id="{70D277F1-2BF5-4DFC-ADC3-6B0E03F5D9C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44" name="テキスト ボックス 243">
            <a:extLst>
              <a:ext uri="{FF2B5EF4-FFF2-40B4-BE49-F238E27FC236}">
                <a16:creationId xmlns:a16="http://schemas.microsoft.com/office/drawing/2014/main" id="{3F0D14F0-42AE-4C39-BFA9-B6B79713FA30}"/>
              </a:ext>
            </a:extLst>
          </p:cNvPr>
          <p:cNvSpPr txBox="1"/>
          <p:nvPr/>
        </p:nvSpPr>
        <p:spPr>
          <a:xfrm>
            <a:off x="3246525" y="8294406"/>
            <a:ext cx="3287827" cy="523220"/>
          </a:xfrm>
          <a:prstGeom prst="rect">
            <a:avLst/>
          </a:prstGeom>
          <a:noFill/>
        </p:spPr>
        <p:txBody>
          <a:bodyPr wrap="square" rtlCol="0">
            <a:spAutoFit/>
          </a:bodyPr>
          <a:lstStyle/>
          <a:p>
            <a:pPr algn="r" fontAlgn="auto">
              <a:spcBef>
                <a:spcPts val="0"/>
              </a:spcBef>
              <a:spcAft>
                <a:spcPts val="0"/>
              </a:spcAft>
            </a:pPr>
            <a:r>
              <a:rPr lang="ja-JP" altLang="en-US" sz="1600" dirty="0">
                <a:latin typeface="Yu Gothic UI" panose="020B0500000000000000" pitchFamily="50" charset="-128"/>
                <a:ea typeface="Yu Gothic UI" panose="020B0500000000000000" pitchFamily="50" charset="-128"/>
              </a:rPr>
              <a:t>今あるおうちで、開放感のある暮らし</a:t>
            </a:r>
          </a:p>
          <a:p>
            <a:pPr algn="r" fontAlgn="auto">
              <a:spcBef>
                <a:spcPts val="0"/>
              </a:spcBef>
              <a:spcAft>
                <a:spcPts val="0"/>
              </a:spcAft>
            </a:pPr>
            <a:r>
              <a:rPr lang="en-US" altLang="ja-JP" sz="1200" b="1" spc="200" dirty="0">
                <a:latin typeface="Yu Gothic UI" panose="020B0500000000000000" pitchFamily="50" charset="-128"/>
                <a:ea typeface="Yu Gothic UI" panose="020B0500000000000000" pitchFamily="50" charset="-128"/>
              </a:rPr>
              <a:t> </a:t>
            </a:r>
            <a:endParaRPr lang="ja-JP" altLang="en-US" sz="1200" b="1" spc="200" dirty="0">
              <a:solidFill>
                <a:srgbClr val="ED7D31">
                  <a:lumMod val="50000"/>
                </a:srgbClr>
              </a:solidFill>
              <a:latin typeface="Yu Gothic UI" panose="020B0500000000000000" pitchFamily="50" charset="-128"/>
              <a:ea typeface="Yu Gothic UI" panose="020B0500000000000000" pitchFamily="50" charset="-128"/>
            </a:endParaRPr>
          </a:p>
        </p:txBody>
      </p:sp>
      <p:sp>
        <p:nvSpPr>
          <p:cNvPr id="246" name="テキスト ボックス 245">
            <a:extLst>
              <a:ext uri="{FF2B5EF4-FFF2-40B4-BE49-F238E27FC236}">
                <a16:creationId xmlns:a16="http://schemas.microsoft.com/office/drawing/2014/main" id="{EC9E3950-0F87-4188-B4F6-F2BCDA506873}"/>
              </a:ext>
            </a:extLst>
          </p:cNvPr>
          <p:cNvSpPr txBox="1"/>
          <p:nvPr/>
        </p:nvSpPr>
        <p:spPr>
          <a:xfrm>
            <a:off x="2817233" y="8656220"/>
            <a:ext cx="2719002" cy="1107996"/>
          </a:xfrm>
          <a:prstGeom prst="rect">
            <a:avLst/>
          </a:prstGeom>
          <a:noFill/>
        </p:spPr>
        <p:txBody>
          <a:bodyPr wrap="square" rtlCol="0">
            <a:spAutoFit/>
          </a:bodyPr>
          <a:lstStyle/>
          <a:p>
            <a:pPr algn="ctr"/>
            <a:r>
              <a:rPr lang="ja-JP" altLang="en-US" sz="900" b="1" dirty="0">
                <a:latin typeface="+mj-ea"/>
                <a:ea typeface="+mj-ea"/>
              </a:rPr>
              <a:t>今ある家をあきらめずに、理想の暮らしが手に入る</a:t>
            </a:r>
            <a:br>
              <a:rPr lang="en-US" altLang="ja-JP" sz="900" b="1" dirty="0">
                <a:latin typeface="+mj-ea"/>
                <a:ea typeface="+mj-ea"/>
              </a:rPr>
            </a:br>
            <a:endParaRPr lang="ja-JP" altLang="en-US" sz="900" b="1" dirty="0">
              <a:latin typeface="+mj-ea"/>
              <a:ea typeface="+mj-ea"/>
            </a:endParaRPr>
          </a:p>
          <a:p>
            <a:pPr algn="ctr"/>
            <a:r>
              <a:rPr lang="ja-JP" altLang="en-US" sz="900" b="1" dirty="0">
                <a:latin typeface="+mj-ea"/>
                <a:ea typeface="+mj-ea"/>
              </a:rPr>
              <a:t>体感型 </a:t>
            </a:r>
            <a:r>
              <a:rPr lang="en-US" altLang="ja-JP" sz="900" b="1" dirty="0">
                <a:latin typeface="+mj-ea"/>
                <a:ea typeface="+mj-ea"/>
              </a:rPr>
              <a:t>space</a:t>
            </a:r>
            <a:r>
              <a:rPr lang="ja-JP" altLang="en-US" sz="900" b="1" dirty="0">
                <a:latin typeface="+mj-ea"/>
                <a:ea typeface="+mj-ea"/>
              </a:rPr>
              <a:t>＆</a:t>
            </a:r>
            <a:r>
              <a:rPr lang="en-US" altLang="ja-JP" sz="900" b="1" dirty="0">
                <a:latin typeface="+mj-ea"/>
                <a:ea typeface="+mj-ea"/>
              </a:rPr>
              <a:t>showroom</a:t>
            </a:r>
          </a:p>
          <a:p>
            <a:pPr algn="ctr"/>
            <a:r>
              <a:rPr lang="ja-JP" altLang="en-US" sz="900" b="1" dirty="0">
                <a:latin typeface="+mj-ea"/>
                <a:ea typeface="+mj-ea"/>
              </a:rPr>
              <a:t>おうち相談</a:t>
            </a:r>
            <a:br>
              <a:rPr lang="ja-JP" altLang="en-US" sz="900" b="1" dirty="0">
                <a:latin typeface="+mj-ea"/>
                <a:ea typeface="+mj-ea"/>
              </a:rPr>
            </a:br>
            <a:r>
              <a:rPr lang="ja-JP" altLang="en-US" sz="900" b="1" dirty="0">
                <a:latin typeface="+mj-ea"/>
                <a:ea typeface="+mj-ea"/>
              </a:rPr>
              <a:t>ワークショップ</a:t>
            </a:r>
            <a:br>
              <a:rPr lang="ja-JP" altLang="en-US" sz="900" b="1" dirty="0">
                <a:latin typeface="+mj-ea"/>
                <a:ea typeface="+mj-ea"/>
              </a:rPr>
            </a:br>
            <a:r>
              <a:rPr lang="ja-JP" altLang="en-US" sz="900" b="1" dirty="0">
                <a:latin typeface="+mj-ea"/>
                <a:ea typeface="+mj-ea"/>
              </a:rPr>
              <a:t>貸しスペース</a:t>
            </a:r>
          </a:p>
          <a:p>
            <a:endParaRPr kumimoji="1" lang="ja-JP" altLang="en-US" sz="1200" b="1" dirty="0">
              <a:latin typeface="Modern No. 20" panose="020B0604020202020204" pitchFamily="18" charset="0"/>
            </a:endParaRPr>
          </a:p>
        </p:txBody>
      </p:sp>
      <p:sp>
        <p:nvSpPr>
          <p:cNvPr id="2" name="テキスト ボックス 1">
            <a:extLst>
              <a:ext uri="{FF2B5EF4-FFF2-40B4-BE49-F238E27FC236}">
                <a16:creationId xmlns:a16="http://schemas.microsoft.com/office/drawing/2014/main" id="{5A9CC9CE-3AC5-42E3-BD8F-48CF4A392F85}"/>
              </a:ext>
            </a:extLst>
          </p:cNvPr>
          <p:cNvSpPr txBox="1"/>
          <p:nvPr/>
        </p:nvSpPr>
        <p:spPr>
          <a:xfrm>
            <a:off x="5900419" y="700408"/>
            <a:ext cx="1433707" cy="415498"/>
          </a:xfrm>
          <a:prstGeom prst="rect">
            <a:avLst/>
          </a:prstGeom>
          <a:noFill/>
        </p:spPr>
        <p:txBody>
          <a:bodyPr wrap="square" rtlCol="0">
            <a:spAutoFit/>
          </a:bodyPr>
          <a:lstStyle/>
          <a:p>
            <a:endParaRPr lang="ja-JP" altLang="ja-JP" dirty="0"/>
          </a:p>
        </p:txBody>
      </p:sp>
      <p:sp>
        <p:nvSpPr>
          <p:cNvPr id="265" name="テキスト ボックス 264">
            <a:extLst>
              <a:ext uri="{FF2B5EF4-FFF2-40B4-BE49-F238E27FC236}">
                <a16:creationId xmlns:a16="http://schemas.microsoft.com/office/drawing/2014/main" id="{BFB2B7F1-8378-4A4A-885F-D7BFBB7FEFE2}"/>
              </a:ext>
            </a:extLst>
          </p:cNvPr>
          <p:cNvSpPr txBox="1"/>
          <p:nvPr/>
        </p:nvSpPr>
        <p:spPr>
          <a:xfrm>
            <a:off x="4754271" y="4884157"/>
            <a:ext cx="1544842" cy="215444"/>
          </a:xfrm>
          <a:prstGeom prst="rect">
            <a:avLst/>
          </a:prstGeom>
          <a:noFill/>
        </p:spPr>
        <p:txBody>
          <a:bodyPr wrap="square" rtlCol="0">
            <a:spAutoFit/>
          </a:bodyPr>
          <a:lstStyle/>
          <a:p>
            <a:r>
              <a:rPr kumimoji="1" lang="ja-JP" altLang="en-US" sz="800" dirty="0"/>
              <a:t>おうち相談・レンタルサロン  </a:t>
            </a:r>
            <a:r>
              <a:rPr kumimoji="1" lang="en-US" altLang="ja-JP" sz="800" dirty="0"/>
              <a:t>AM</a:t>
            </a:r>
            <a:r>
              <a:rPr kumimoji="1" lang="ja-JP" altLang="en-US" sz="800" dirty="0"/>
              <a:t> </a:t>
            </a:r>
            <a:endParaRPr lang="ja-JP" altLang="ja-JP" dirty="0"/>
          </a:p>
        </p:txBody>
      </p:sp>
      <p:sp>
        <p:nvSpPr>
          <p:cNvPr id="236" name="テキスト ボックス 235">
            <a:extLst>
              <a:ext uri="{FF2B5EF4-FFF2-40B4-BE49-F238E27FC236}">
                <a16:creationId xmlns:a16="http://schemas.microsoft.com/office/drawing/2014/main" id="{648D4189-E2E3-49F7-AB07-8BA1E028D359}"/>
              </a:ext>
            </a:extLst>
          </p:cNvPr>
          <p:cNvSpPr txBox="1"/>
          <p:nvPr/>
        </p:nvSpPr>
        <p:spPr>
          <a:xfrm>
            <a:off x="1975291" y="4185828"/>
            <a:ext cx="1934329"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 </a:t>
            </a:r>
            <a:r>
              <a:rPr lang="en-US" altLang="ja-JP" sz="800" b="1" spc="100" dirty="0">
                <a:solidFill>
                  <a:srgbClr val="ED7D31">
                    <a:lumMod val="50000"/>
                  </a:srgbClr>
                </a:solidFill>
                <a:latin typeface="Calibri" panose="020F0502020204030204"/>
                <a:ea typeface="ＭＳ Ｐゴシック" panose="020B0600070205080204" pitchFamily="50" charset="-128"/>
              </a:rPr>
              <a:t>WORKSHOP</a:t>
            </a:r>
            <a:r>
              <a:rPr lang="ja-JP" altLang="en-US" sz="800" b="1" spc="100" dirty="0">
                <a:solidFill>
                  <a:srgbClr val="ED7D31">
                    <a:lumMod val="50000"/>
                  </a:srgbClr>
                </a:solidFill>
                <a:latin typeface="Calibri" panose="020F0502020204030204"/>
                <a:ea typeface="ＭＳ Ｐゴシック" panose="020B0600070205080204" pitchFamily="50" charset="-128"/>
              </a:rPr>
              <a:t>「やることボードづくり」</a:t>
            </a:r>
          </a:p>
        </p:txBody>
      </p:sp>
      <p:pic>
        <p:nvPicPr>
          <p:cNvPr id="34" name="図 33">
            <a:extLst>
              <a:ext uri="{FF2B5EF4-FFF2-40B4-BE49-F238E27FC236}">
                <a16:creationId xmlns:a16="http://schemas.microsoft.com/office/drawing/2014/main" id="{067DB5FD-6CB3-4B75-A600-C3AF6114BE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278" y="5405754"/>
            <a:ext cx="1470819" cy="1102660"/>
          </a:xfrm>
          <a:prstGeom prst="rect">
            <a:avLst/>
          </a:prstGeom>
        </p:spPr>
      </p:pic>
      <p:sp>
        <p:nvSpPr>
          <p:cNvPr id="84" name="テキスト ボックス 83"/>
          <p:cNvSpPr txBox="1"/>
          <p:nvPr/>
        </p:nvSpPr>
        <p:spPr>
          <a:xfrm>
            <a:off x="307568" y="5299220"/>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grpSp>
        <p:nvGrpSpPr>
          <p:cNvPr id="228" name="グループ化 227">
            <a:extLst>
              <a:ext uri="{FF2B5EF4-FFF2-40B4-BE49-F238E27FC236}">
                <a16:creationId xmlns:a16="http://schemas.microsoft.com/office/drawing/2014/main" id="{5B9C0142-FF19-459B-A7AB-0B6304E7258E}"/>
              </a:ext>
            </a:extLst>
          </p:cNvPr>
          <p:cNvGrpSpPr/>
          <p:nvPr/>
        </p:nvGrpSpPr>
        <p:grpSpPr>
          <a:xfrm>
            <a:off x="4616484" y="4950611"/>
            <a:ext cx="139887" cy="109498"/>
            <a:chOff x="6333046" y="733504"/>
            <a:chExt cx="139887" cy="109498"/>
          </a:xfrm>
        </p:grpSpPr>
        <p:sp>
          <p:nvSpPr>
            <p:cNvPr id="229" name="円形吹き出し 2">
              <a:extLst>
                <a:ext uri="{FF2B5EF4-FFF2-40B4-BE49-F238E27FC236}">
                  <a16:creationId xmlns:a16="http://schemas.microsoft.com/office/drawing/2014/main" id="{15991BE9-C62D-4B6D-BC8D-417B6481BEAA}"/>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30" name="円/楕円 7">
              <a:extLst>
                <a:ext uri="{FF2B5EF4-FFF2-40B4-BE49-F238E27FC236}">
                  <a16:creationId xmlns:a16="http://schemas.microsoft.com/office/drawing/2014/main" id="{DA8A111B-621E-4DA6-8F62-8F663B1AA4E3}"/>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1" name="円/楕円 280">
              <a:extLst>
                <a:ext uri="{FF2B5EF4-FFF2-40B4-BE49-F238E27FC236}">
                  <a16:creationId xmlns:a16="http://schemas.microsoft.com/office/drawing/2014/main" id="{151FD28E-58BF-49CE-9EFA-F5C7FC0FE8CE}"/>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37" name="円/楕円 281">
              <a:extLst>
                <a:ext uri="{FF2B5EF4-FFF2-40B4-BE49-F238E27FC236}">
                  <a16:creationId xmlns:a16="http://schemas.microsoft.com/office/drawing/2014/main" id="{08E73734-28C8-470A-833D-3CB87316CFFD}"/>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pic>
        <p:nvPicPr>
          <p:cNvPr id="28" name="図 27">
            <a:extLst>
              <a:ext uri="{FF2B5EF4-FFF2-40B4-BE49-F238E27FC236}">
                <a16:creationId xmlns:a16="http://schemas.microsoft.com/office/drawing/2014/main" id="{3C2C4E9C-7BCC-4DD1-9080-CF6F8ACB97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171" y="1324818"/>
            <a:ext cx="1217545" cy="1704563"/>
          </a:xfrm>
          <a:prstGeom prst="rect">
            <a:avLst/>
          </a:prstGeom>
        </p:spPr>
      </p:pic>
      <p:pic>
        <p:nvPicPr>
          <p:cNvPr id="33" name="図 32">
            <a:extLst>
              <a:ext uri="{FF2B5EF4-FFF2-40B4-BE49-F238E27FC236}">
                <a16:creationId xmlns:a16="http://schemas.microsoft.com/office/drawing/2014/main" id="{12935C7A-0606-495F-9AFE-A6E12BF584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5278" y="1360799"/>
            <a:ext cx="1217544" cy="1704562"/>
          </a:xfrm>
          <a:prstGeom prst="rect">
            <a:avLst/>
          </a:prstGeom>
        </p:spPr>
      </p:pic>
      <p:pic>
        <p:nvPicPr>
          <p:cNvPr id="37" name="図 36">
            <a:extLst>
              <a:ext uri="{FF2B5EF4-FFF2-40B4-BE49-F238E27FC236}">
                <a16:creationId xmlns:a16="http://schemas.microsoft.com/office/drawing/2014/main" id="{4218D6CB-0E3F-4EC5-84B9-546DE73C2043}"/>
              </a:ext>
            </a:extLst>
          </p:cNvPr>
          <p:cNvPicPr>
            <a:picLocks noChangeAspect="1"/>
          </p:cNvPicPr>
          <p:nvPr/>
        </p:nvPicPr>
        <p:blipFill>
          <a:blip r:embed="rId11"/>
          <a:stretch>
            <a:fillRect/>
          </a:stretch>
        </p:blipFill>
        <p:spPr>
          <a:xfrm>
            <a:off x="2942449" y="1912001"/>
            <a:ext cx="911323" cy="911323"/>
          </a:xfrm>
          <a:prstGeom prst="rect">
            <a:avLst/>
          </a:prstGeom>
        </p:spPr>
      </p:pic>
      <p:sp>
        <p:nvSpPr>
          <p:cNvPr id="213" name="テキスト ボックス 212">
            <a:extLst>
              <a:ext uri="{FF2B5EF4-FFF2-40B4-BE49-F238E27FC236}">
                <a16:creationId xmlns:a16="http://schemas.microsoft.com/office/drawing/2014/main" id="{6ACE4F86-025E-4D31-8377-B78523CCA2FF}"/>
              </a:ext>
            </a:extLst>
          </p:cNvPr>
          <p:cNvSpPr txBox="1"/>
          <p:nvPr/>
        </p:nvSpPr>
        <p:spPr>
          <a:xfrm>
            <a:off x="4614983" y="5610866"/>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dirty="0">
                <a:solidFill>
                  <a:prstClr val="white"/>
                </a:solidFill>
                <a:latin typeface="Calibri" panose="020F0502020204030204"/>
                <a:ea typeface="ＭＳ Ｐゴシック" panose="020B0600070205080204" pitchFamily="50" charset="-128"/>
              </a:rPr>
              <a:t>D</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21" name="テキスト ボックス 220">
            <a:extLst>
              <a:ext uri="{FF2B5EF4-FFF2-40B4-BE49-F238E27FC236}">
                <a16:creationId xmlns:a16="http://schemas.microsoft.com/office/drawing/2014/main" id="{B743E5A6-DCA3-4F69-A1E0-B935A2CCAD9D}"/>
              </a:ext>
            </a:extLst>
          </p:cNvPr>
          <p:cNvSpPr txBox="1"/>
          <p:nvPr/>
        </p:nvSpPr>
        <p:spPr>
          <a:xfrm>
            <a:off x="2076680" y="6539074"/>
            <a:ext cx="1777092" cy="215444"/>
          </a:xfrm>
          <a:prstGeom prst="rect">
            <a:avLst/>
          </a:prstGeom>
          <a:noFill/>
        </p:spPr>
        <p:txBody>
          <a:bodyPr wrap="square" rtlCol="0">
            <a:spAutoFit/>
          </a:bodyPr>
          <a:lstStyle/>
          <a:p>
            <a:pPr algn="ctr" fontAlgn="auto">
              <a:spcBef>
                <a:spcPts val="0"/>
              </a:spcBef>
              <a:spcAft>
                <a:spcPts val="0"/>
              </a:spcAft>
            </a:pPr>
            <a:r>
              <a:rPr lang="ja-JP" altLang="en-US" sz="800" b="1" spc="100" dirty="0">
                <a:solidFill>
                  <a:srgbClr val="ED7D31">
                    <a:lumMod val="50000"/>
                  </a:srgbClr>
                </a:solidFill>
                <a:latin typeface="Calibri" panose="020F0502020204030204"/>
                <a:ea typeface="ＭＳ Ｐゴシック" panose="020B0600070205080204" pitchFamily="50" charset="-128"/>
              </a:rPr>
              <a:t>絵本講座 昔話</a:t>
            </a:r>
          </a:p>
        </p:txBody>
      </p:sp>
      <p:sp>
        <p:nvSpPr>
          <p:cNvPr id="223" name="テキスト ボックス 222">
            <a:extLst>
              <a:ext uri="{FF2B5EF4-FFF2-40B4-BE49-F238E27FC236}">
                <a16:creationId xmlns:a16="http://schemas.microsoft.com/office/drawing/2014/main" id="{E190E859-D288-4B8A-9E32-FB540554E66E}"/>
              </a:ext>
            </a:extLst>
          </p:cNvPr>
          <p:cNvSpPr txBox="1"/>
          <p:nvPr/>
        </p:nvSpPr>
        <p:spPr>
          <a:xfrm>
            <a:off x="2080036" y="7144878"/>
            <a:ext cx="1677144" cy="215444"/>
          </a:xfrm>
          <a:prstGeom prst="rect">
            <a:avLst/>
          </a:prstGeom>
          <a:noFill/>
        </p:spPr>
        <p:txBody>
          <a:bodyPr wrap="square" rtlCol="0">
            <a:spAutoFit/>
          </a:bodyPr>
          <a:lstStyle/>
          <a:p>
            <a:pPr algn="ctr" fontAlgn="auto">
              <a:spcBef>
                <a:spcPts val="0"/>
              </a:spcBef>
              <a:spcAft>
                <a:spcPts val="0"/>
              </a:spcAft>
            </a:pP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13:00-15</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　</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\3500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（カード</a:t>
            </a:r>
            <a:r>
              <a:rPr lang="en-US" altLang="ja-JP" sz="800" dirty="0">
                <a:solidFill>
                  <a:srgbClr val="ED7D31">
                    <a:lumMod val="50000"/>
                  </a:srgbClr>
                </a:solidFill>
                <a:latin typeface="ＭＳ Ｐゴシック" panose="020B0600070205080204" pitchFamily="50" charset="-128"/>
                <a:ea typeface="ＭＳ Ｐゴシック" panose="020B0600070205080204" pitchFamily="50" charset="-128"/>
              </a:rPr>
              <a:t>3700</a:t>
            </a:r>
            <a:r>
              <a:rPr lang="ja-JP" altLang="en-US" sz="800" dirty="0">
                <a:solidFill>
                  <a:srgbClr val="ED7D31">
                    <a:lumMod val="50000"/>
                  </a:srgbClr>
                </a:solidFill>
                <a:latin typeface="ＭＳ Ｐゴシック" panose="020B0600070205080204" pitchFamily="50" charset="-128"/>
                <a:ea typeface="ＭＳ Ｐゴシック" panose="020B0600070205080204" pitchFamily="50" charset="-128"/>
              </a:rPr>
              <a:t>）</a:t>
            </a:r>
            <a:endParaRPr lang="ja-JP" altLang="en-US" sz="900" dirty="0">
              <a:solidFill>
                <a:srgbClr val="E7E6E6">
                  <a:lumMod val="10000"/>
                </a:srgbClr>
              </a:solidFill>
              <a:latin typeface="Calibri" panose="020F0502020204030204"/>
              <a:ea typeface="ＭＳ Ｐゴシック" panose="020B0600070205080204" pitchFamily="50" charset="-128"/>
            </a:endParaRPr>
          </a:p>
        </p:txBody>
      </p:sp>
      <p:sp>
        <p:nvSpPr>
          <p:cNvPr id="245" name="テキスト ボックス 244">
            <a:extLst>
              <a:ext uri="{FF2B5EF4-FFF2-40B4-BE49-F238E27FC236}">
                <a16:creationId xmlns:a16="http://schemas.microsoft.com/office/drawing/2014/main" id="{F52018AE-B552-4E3F-B35E-31B5573E88F5}"/>
              </a:ext>
            </a:extLst>
          </p:cNvPr>
          <p:cNvSpPr txBox="1"/>
          <p:nvPr/>
        </p:nvSpPr>
        <p:spPr>
          <a:xfrm>
            <a:off x="4797063" y="6530560"/>
            <a:ext cx="192867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グルテンフリーなおやつとハーブのお茶会 </a:t>
            </a:r>
          </a:p>
        </p:txBody>
      </p:sp>
      <p:sp>
        <p:nvSpPr>
          <p:cNvPr id="250" name="テキスト ボックス 249">
            <a:extLst>
              <a:ext uri="{FF2B5EF4-FFF2-40B4-BE49-F238E27FC236}">
                <a16:creationId xmlns:a16="http://schemas.microsoft.com/office/drawing/2014/main" id="{1538AE9B-94A2-478E-9E84-FB74983D3D07}"/>
              </a:ext>
            </a:extLst>
          </p:cNvPr>
          <p:cNvSpPr txBox="1"/>
          <p:nvPr/>
        </p:nvSpPr>
        <p:spPr>
          <a:xfrm>
            <a:off x="4875336" y="7197149"/>
            <a:ext cx="1708575" cy="123111"/>
          </a:xfrm>
          <a:prstGeom prst="rect">
            <a:avLst/>
          </a:prstGeom>
          <a:noFill/>
        </p:spPr>
        <p:txBody>
          <a:bodyPr wrap="square" lIns="18000" tIns="0" rIns="0" bIns="0" rtlCol="0">
            <a:spAutoFit/>
          </a:bodyPr>
          <a:lstStyle/>
          <a:p>
            <a:pPr lvl="0" fontAlgn="auto">
              <a:spcBef>
                <a:spcPts val="0"/>
              </a:spcBef>
              <a:spcAft>
                <a:spcPts val="0"/>
              </a:spcAft>
              <a:defRPr/>
            </a:pPr>
            <a:r>
              <a:rPr lang="en-US" altLang="ja-JP" sz="800" spc="100" dirty="0">
                <a:latin typeface="Yu Gothic UI" panose="020B0500000000000000" pitchFamily="50" charset="-128"/>
                <a:ea typeface="Yu Gothic UI" panose="020B0500000000000000" pitchFamily="50" charset="-128"/>
              </a:rPr>
              <a:t>WORKSHOP</a:t>
            </a:r>
            <a:r>
              <a:rPr lang="ja-JP" altLang="en-US" sz="800" spc="100" dirty="0">
                <a:latin typeface="Yu Gothic UI" panose="020B0500000000000000" pitchFamily="50" charset="-128"/>
                <a:ea typeface="Yu Gothic UI" panose="020B0500000000000000" pitchFamily="50" charset="-128"/>
              </a:rPr>
              <a:t>「やることボードづくり」</a:t>
            </a:r>
          </a:p>
        </p:txBody>
      </p:sp>
      <p:sp>
        <p:nvSpPr>
          <p:cNvPr id="255" name="テキスト ボックス 254">
            <a:extLst>
              <a:ext uri="{FF2B5EF4-FFF2-40B4-BE49-F238E27FC236}">
                <a16:creationId xmlns:a16="http://schemas.microsoft.com/office/drawing/2014/main" id="{5C4FF042-6BBF-4EBE-BE1E-4B77B1DA2002}"/>
              </a:ext>
            </a:extLst>
          </p:cNvPr>
          <p:cNvSpPr txBox="1"/>
          <p:nvPr/>
        </p:nvSpPr>
        <p:spPr>
          <a:xfrm>
            <a:off x="4870065" y="6946335"/>
            <a:ext cx="1647197"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バーオソルレッスン </a:t>
            </a:r>
            <a:r>
              <a:rPr lang="en-US" altLang="ja-JP" sz="800" spc="100" dirty="0">
                <a:latin typeface="Yu Gothic UI" panose="020B0500000000000000" pitchFamily="50" charset="-128"/>
                <a:ea typeface="Yu Gothic UI" panose="020B0500000000000000" pitchFamily="50" charset="-128"/>
              </a:rPr>
              <a:t>AM</a:t>
            </a:r>
            <a:r>
              <a:rPr lang="ja-JP" altLang="en-US" sz="800" spc="100" dirty="0">
                <a:latin typeface="Yu Gothic UI" panose="020B0500000000000000" pitchFamily="50" charset="-128"/>
                <a:ea typeface="Yu Gothic UI" panose="020B0500000000000000" pitchFamily="50" charset="-128"/>
              </a:rPr>
              <a:t>・</a:t>
            </a:r>
            <a:r>
              <a:rPr lang="en-US" altLang="ja-JP" sz="800" spc="100" dirty="0">
                <a:latin typeface="Yu Gothic UI" panose="020B0500000000000000" pitchFamily="50" charset="-128"/>
                <a:ea typeface="Yu Gothic UI" panose="020B0500000000000000" pitchFamily="50" charset="-128"/>
              </a:rPr>
              <a:t>PM</a:t>
            </a:r>
          </a:p>
        </p:txBody>
      </p:sp>
      <p:sp>
        <p:nvSpPr>
          <p:cNvPr id="257" name="テキスト ボックス 256">
            <a:extLst>
              <a:ext uri="{FF2B5EF4-FFF2-40B4-BE49-F238E27FC236}">
                <a16:creationId xmlns:a16="http://schemas.microsoft.com/office/drawing/2014/main" id="{98A34313-4818-4583-8D53-7E9A846BF458}"/>
              </a:ext>
            </a:extLst>
          </p:cNvPr>
          <p:cNvSpPr txBox="1"/>
          <p:nvPr/>
        </p:nvSpPr>
        <p:spPr>
          <a:xfrm>
            <a:off x="4623797" y="6911001"/>
            <a:ext cx="138389"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C</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38" name="テキスト ボックス 237">
            <a:extLst>
              <a:ext uri="{FF2B5EF4-FFF2-40B4-BE49-F238E27FC236}">
                <a16:creationId xmlns:a16="http://schemas.microsoft.com/office/drawing/2014/main" id="{B6BA51A1-8384-4FBA-AB5F-36E8BBBA91C6}"/>
              </a:ext>
            </a:extLst>
          </p:cNvPr>
          <p:cNvSpPr txBox="1"/>
          <p:nvPr/>
        </p:nvSpPr>
        <p:spPr>
          <a:xfrm>
            <a:off x="2323725" y="6703465"/>
            <a:ext cx="1210261" cy="461665"/>
          </a:xfrm>
          <a:prstGeom prst="rect">
            <a:avLst/>
          </a:prstGeom>
          <a:noFill/>
        </p:spPr>
        <p:txBody>
          <a:bodyPr wrap="square" rtlCol="0">
            <a:spAutoFit/>
          </a:bodyPr>
          <a:lstStyle>
            <a:defPPr>
              <a:defRPr lang="ja-JP"/>
            </a:defPPr>
            <a:lvl1pPr>
              <a:defRPr sz="800"/>
            </a:lvl1pPr>
          </a:lstStyle>
          <a:p>
            <a:pPr algn="just" fontAlgn="auto">
              <a:spcBef>
                <a:spcPts val="0"/>
              </a:spcBef>
              <a:spcAft>
                <a:spcPts val="0"/>
              </a:spcAft>
            </a:pPr>
            <a:r>
              <a:rPr lang="ja-JP" altLang="en-US" dirty="0">
                <a:solidFill>
                  <a:prstClr val="black"/>
                </a:solidFill>
                <a:latin typeface="Calibri" panose="020F0502020204030204"/>
                <a:ea typeface="ＭＳ Ｐゴシック" panose="020B0600070205080204" pitchFamily="50" charset="-128"/>
              </a:rPr>
              <a:t>こちらの講座現在キャンセル待ち受付中です。</a:t>
            </a:r>
            <a:br>
              <a:rPr lang="en-US" altLang="ja-JP" dirty="0">
                <a:solidFill>
                  <a:prstClr val="black"/>
                </a:solidFill>
                <a:latin typeface="Calibri" panose="020F0502020204030204"/>
                <a:ea typeface="ＭＳ Ｐゴシック" panose="020B0600070205080204" pitchFamily="50" charset="-128"/>
              </a:rPr>
            </a:br>
            <a:endParaRPr lang="en-US" altLang="ja-JP" dirty="0">
              <a:solidFill>
                <a:prstClr val="black"/>
              </a:solidFill>
              <a:latin typeface="Calibri" panose="020F0502020204030204"/>
              <a:ea typeface="ＭＳ Ｐゴシック" panose="020B0600070205080204" pitchFamily="50" charset="-128"/>
            </a:endParaRPr>
          </a:p>
        </p:txBody>
      </p:sp>
      <p:grpSp>
        <p:nvGrpSpPr>
          <p:cNvPr id="249" name="グループ化 248">
            <a:extLst>
              <a:ext uri="{FF2B5EF4-FFF2-40B4-BE49-F238E27FC236}">
                <a16:creationId xmlns:a16="http://schemas.microsoft.com/office/drawing/2014/main" id="{CE02F923-7E91-4BB9-86E7-C65959A583D2}"/>
              </a:ext>
            </a:extLst>
          </p:cNvPr>
          <p:cNvGrpSpPr/>
          <p:nvPr/>
        </p:nvGrpSpPr>
        <p:grpSpPr>
          <a:xfrm>
            <a:off x="4614983" y="5409975"/>
            <a:ext cx="139887" cy="109498"/>
            <a:chOff x="6333046" y="733504"/>
            <a:chExt cx="139887" cy="109498"/>
          </a:xfrm>
        </p:grpSpPr>
        <p:sp>
          <p:nvSpPr>
            <p:cNvPr id="262" name="円形吹き出し 2">
              <a:extLst>
                <a:ext uri="{FF2B5EF4-FFF2-40B4-BE49-F238E27FC236}">
                  <a16:creationId xmlns:a16="http://schemas.microsoft.com/office/drawing/2014/main" id="{40272F7D-B022-48B4-8213-97DF4BE2666B}"/>
                </a:ext>
              </a:extLst>
            </p:cNvPr>
            <p:cNvSpPr/>
            <p:nvPr/>
          </p:nvSpPr>
          <p:spPr bwMode="auto">
            <a:xfrm>
              <a:off x="6333046" y="733504"/>
              <a:ext cx="139887" cy="109498"/>
            </a:xfrm>
            <a:prstGeom prst="wedgeEllipseCallout">
              <a:avLst>
                <a:gd name="adj1" fmla="val -48110"/>
                <a:gd name="adj2" fmla="val 66168"/>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dirty="0">
                <a:ln>
                  <a:noFill/>
                </a:ln>
                <a:solidFill>
                  <a:schemeClr val="tx1"/>
                </a:solidFill>
                <a:effectLst/>
                <a:latin typeface="Arial" charset="0"/>
                <a:ea typeface="ＭＳ Ｐゴシック" charset="-128"/>
              </a:endParaRPr>
            </a:p>
          </p:txBody>
        </p:sp>
        <p:sp>
          <p:nvSpPr>
            <p:cNvPr id="263" name="円/楕円 7">
              <a:extLst>
                <a:ext uri="{FF2B5EF4-FFF2-40B4-BE49-F238E27FC236}">
                  <a16:creationId xmlns:a16="http://schemas.microsoft.com/office/drawing/2014/main" id="{E5D07761-7EDA-492A-B7F1-192BEAD6BB5C}"/>
                </a:ext>
              </a:extLst>
            </p:cNvPr>
            <p:cNvSpPr/>
            <p:nvPr/>
          </p:nvSpPr>
          <p:spPr bwMode="auto">
            <a:xfrm>
              <a:off x="6350109"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4" name="円/楕円 280">
              <a:extLst>
                <a:ext uri="{FF2B5EF4-FFF2-40B4-BE49-F238E27FC236}">
                  <a16:creationId xmlns:a16="http://schemas.microsoft.com/office/drawing/2014/main" id="{8D41A0D7-6398-404E-ABDB-4A90BE4FF460}"/>
                </a:ext>
              </a:extLst>
            </p:cNvPr>
            <p:cNvSpPr/>
            <p:nvPr/>
          </p:nvSpPr>
          <p:spPr bwMode="auto">
            <a:xfrm>
              <a:off x="638947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sp>
          <p:nvSpPr>
            <p:cNvPr id="266" name="円/楕円 281">
              <a:extLst>
                <a:ext uri="{FF2B5EF4-FFF2-40B4-BE49-F238E27FC236}">
                  <a16:creationId xmlns:a16="http://schemas.microsoft.com/office/drawing/2014/main" id="{22826B34-06A1-44D6-9B75-D98FE2BD543F}"/>
                </a:ext>
              </a:extLst>
            </p:cNvPr>
            <p:cNvSpPr/>
            <p:nvPr/>
          </p:nvSpPr>
          <p:spPr bwMode="auto">
            <a:xfrm>
              <a:off x="6428830" y="775107"/>
              <a:ext cx="25200" cy="252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1400" rtl="0" eaLnBrk="1" fontAlgn="base" latinLnBrk="0" hangingPunct="1">
                <a:lnSpc>
                  <a:spcPct val="100000"/>
                </a:lnSpc>
                <a:spcBef>
                  <a:spcPct val="0"/>
                </a:spcBef>
                <a:spcAft>
                  <a:spcPct val="0"/>
                </a:spcAft>
                <a:buClrTx/>
                <a:buSzTx/>
                <a:buFontTx/>
                <a:buNone/>
                <a:tabLst/>
              </a:pPr>
              <a:endParaRPr kumimoji="1" lang="ja-JP" altLang="en-US" sz="2100" b="0" i="0" u="none" strike="noStrike" cap="none" normalizeH="0" baseline="0">
                <a:ln>
                  <a:noFill/>
                </a:ln>
                <a:solidFill>
                  <a:schemeClr val="tx1"/>
                </a:solidFill>
                <a:effectLst/>
                <a:latin typeface="Arial" charset="0"/>
                <a:ea typeface="ＭＳ Ｐゴシック" charset="-128"/>
              </a:endParaRPr>
            </a:p>
          </p:txBody>
        </p:sp>
      </p:grpSp>
      <p:sp>
        <p:nvSpPr>
          <p:cNvPr id="294" name="テキスト ボックス 293">
            <a:extLst>
              <a:ext uri="{FF2B5EF4-FFF2-40B4-BE49-F238E27FC236}">
                <a16:creationId xmlns:a16="http://schemas.microsoft.com/office/drawing/2014/main" id="{5DF06F82-A752-4D2D-B692-ED2172B71751}"/>
              </a:ext>
            </a:extLst>
          </p:cNvPr>
          <p:cNvSpPr txBox="1"/>
          <p:nvPr/>
        </p:nvSpPr>
        <p:spPr>
          <a:xfrm>
            <a:off x="4789746" y="5365613"/>
            <a:ext cx="1897405" cy="215444"/>
          </a:xfrm>
          <a:prstGeom prst="rect">
            <a:avLst/>
          </a:prstGeom>
          <a:noFill/>
        </p:spPr>
        <p:txBody>
          <a:bodyPr wrap="square" rtlCol="0">
            <a:spAutoFit/>
          </a:bodyPr>
          <a:lstStyle/>
          <a:p>
            <a:r>
              <a:rPr kumimoji="1" lang="ja-JP" altLang="en-US" sz="800" dirty="0"/>
              <a:t>おうち相談 ・レンタルサロン </a:t>
            </a:r>
            <a:r>
              <a:rPr kumimoji="1" lang="en-US" altLang="ja-JP" sz="800" dirty="0"/>
              <a:t>AM</a:t>
            </a:r>
          </a:p>
        </p:txBody>
      </p:sp>
      <p:pic>
        <p:nvPicPr>
          <p:cNvPr id="18" name="図 17" descr="テーブル, 室内, コーヒー, 人 が含まれている画像&#10;&#10;自動的に生成された説明">
            <a:extLst>
              <a:ext uri="{FF2B5EF4-FFF2-40B4-BE49-F238E27FC236}">
                <a16:creationId xmlns:a16="http://schemas.microsoft.com/office/drawing/2014/main" id="{2B959E0B-5B0B-4DEE-BD06-57E2E6739D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1512" y="3174456"/>
            <a:ext cx="1413840" cy="795285"/>
          </a:xfrm>
          <a:prstGeom prst="rect">
            <a:avLst/>
          </a:prstGeom>
        </p:spPr>
      </p:pic>
      <p:sp>
        <p:nvSpPr>
          <p:cNvPr id="242" name="テキスト ボックス 241">
            <a:extLst>
              <a:ext uri="{FF2B5EF4-FFF2-40B4-BE49-F238E27FC236}">
                <a16:creationId xmlns:a16="http://schemas.microsoft.com/office/drawing/2014/main" id="{9648FB06-A876-4114-B8EF-F635A599F3A1}"/>
              </a:ext>
            </a:extLst>
          </p:cNvPr>
          <p:cNvSpPr txBox="1"/>
          <p:nvPr/>
        </p:nvSpPr>
        <p:spPr>
          <a:xfrm>
            <a:off x="4797063" y="5625645"/>
            <a:ext cx="2348093" cy="123111"/>
          </a:xfrm>
          <a:prstGeom prst="rect">
            <a:avLst/>
          </a:prstGeom>
          <a:noFill/>
        </p:spPr>
        <p:txBody>
          <a:bodyPr wrap="square" lIns="18000" tIns="0" rIns="0" bIns="0" rtlCol="0">
            <a:spAutoFit/>
          </a:bodyPr>
          <a:lstStyle/>
          <a:p>
            <a:pPr lvl="0" fontAlgn="auto">
              <a:spcBef>
                <a:spcPts val="0"/>
              </a:spcBef>
              <a:spcAft>
                <a:spcPts val="0"/>
              </a:spcAft>
              <a:defRPr/>
            </a:pPr>
            <a:r>
              <a:rPr lang="ja-JP" altLang="en-US" sz="800" spc="100" dirty="0">
                <a:latin typeface="Yu Gothic UI" panose="020B0500000000000000" pitchFamily="50" charset="-128"/>
                <a:ea typeface="Yu Gothic UI" panose="020B0500000000000000" pitchFamily="50" charset="-128"/>
              </a:rPr>
              <a:t>  絵本講座テーマは昔話 </a:t>
            </a:r>
          </a:p>
        </p:txBody>
      </p:sp>
      <p:sp>
        <p:nvSpPr>
          <p:cNvPr id="32" name="テキスト ボックス 31"/>
          <p:cNvSpPr txBox="1"/>
          <p:nvPr/>
        </p:nvSpPr>
        <p:spPr>
          <a:xfrm>
            <a:off x="299636" y="3121228"/>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A</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2437FB2B-E1F8-4DD1-B5E6-B8E19AEC9D52}"/>
              </a:ext>
            </a:extLst>
          </p:cNvPr>
          <p:cNvSpPr/>
          <p:nvPr/>
        </p:nvSpPr>
        <p:spPr bwMode="auto">
          <a:xfrm>
            <a:off x="4684926" y="1322629"/>
            <a:ext cx="2265391" cy="2814699"/>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headEnd type="none" w="med" len="med"/>
            <a:tailEnd type="none" w="med" len="me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1041400"/>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ja-JP" altLang="en-US" sz="1200" b="0" i="0" u="none" strike="noStrike" cap="none" normalizeH="0" baseline="0" dirty="0">
                <a:ln>
                  <a:noFill/>
                </a:ln>
                <a:solidFill>
                  <a:schemeClr val="tx1"/>
                </a:solidFill>
                <a:effectLst/>
                <a:latin typeface="Arial" charset="0"/>
                <a:ea typeface="ＭＳ Ｐゴシック" charset="-128"/>
              </a:rPr>
              <a:t>夏季休暇のお知らせ</a:t>
            </a:r>
            <a:br>
              <a:rPr kumimoji="1" lang="en-US" altLang="ja-JP" sz="1200" b="0" i="0" u="none" strike="noStrike" cap="none" normalizeH="0" baseline="0" dirty="0">
                <a:ln>
                  <a:noFill/>
                </a:ln>
                <a:solidFill>
                  <a:schemeClr val="tx1"/>
                </a:solidFill>
                <a:effectLst/>
                <a:latin typeface="Arial" charset="0"/>
                <a:ea typeface="ＭＳ Ｐゴシック" charset="-128"/>
              </a:rPr>
            </a:b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en-US" altLang="ja-JP" sz="1200" b="0" i="0" u="none" strike="noStrike" cap="none" normalizeH="0" baseline="0" dirty="0">
                <a:ln>
                  <a:noFill/>
                </a:ln>
                <a:solidFill>
                  <a:schemeClr val="tx1"/>
                </a:solidFill>
                <a:effectLst/>
                <a:latin typeface="Arial" charset="0"/>
                <a:ea typeface="ＭＳ Ｐゴシック" charset="-128"/>
              </a:rPr>
              <a:t>8/1</a:t>
            </a:r>
            <a:r>
              <a:rPr kumimoji="1" lang="ja-JP" altLang="en-US" sz="1200" b="0" i="0" u="none" strike="noStrike" cap="none" normalizeH="0" baseline="0" dirty="0">
                <a:ln>
                  <a:noFill/>
                </a:ln>
                <a:solidFill>
                  <a:schemeClr val="tx1"/>
                </a:solidFill>
                <a:effectLst/>
                <a:latin typeface="Arial" charset="0"/>
                <a:ea typeface="ＭＳ Ｐゴシック" charset="-128"/>
              </a:rPr>
              <a:t>～</a:t>
            </a:r>
            <a:r>
              <a:rPr kumimoji="1" lang="en-US" altLang="ja-JP" sz="1200" b="0" i="0" u="none" strike="noStrike" cap="none" normalizeH="0" baseline="0" dirty="0">
                <a:ln>
                  <a:noFill/>
                </a:ln>
                <a:solidFill>
                  <a:schemeClr val="tx1"/>
                </a:solidFill>
                <a:effectLst/>
                <a:latin typeface="Arial" charset="0"/>
                <a:ea typeface="ＭＳ Ｐゴシック" charset="-128"/>
              </a:rPr>
              <a:t>8/18</a:t>
            </a:r>
            <a:r>
              <a:rPr kumimoji="1" lang="ja-JP" altLang="en-US" sz="1200" b="0" i="0" u="none" strike="noStrike" cap="none" normalizeH="0" baseline="0" dirty="0">
                <a:ln>
                  <a:noFill/>
                </a:ln>
                <a:solidFill>
                  <a:schemeClr val="tx1"/>
                </a:solidFill>
                <a:effectLst/>
                <a:latin typeface="Arial" charset="0"/>
                <a:ea typeface="ＭＳ Ｐゴシック" charset="-128"/>
              </a:rPr>
              <a:t>  </a:t>
            </a:r>
            <a:r>
              <a:rPr kumimoji="1" lang="en-US" altLang="ja-JP" sz="1200" b="0" i="0" u="none" strike="noStrike" cap="none" normalizeH="0" baseline="0" dirty="0">
                <a:ln>
                  <a:noFill/>
                </a:ln>
                <a:solidFill>
                  <a:schemeClr val="tx1"/>
                </a:solidFill>
                <a:effectLst/>
                <a:latin typeface="Arial" charset="0"/>
                <a:ea typeface="ＭＳ Ｐゴシック" charset="-128"/>
              </a:rPr>
              <a:t>8/23</a:t>
            </a:r>
            <a:r>
              <a:rPr kumimoji="1" lang="ja-JP" altLang="en-US" sz="1200" b="0" i="0" u="none" strike="noStrike" cap="none" normalizeH="0" baseline="0" dirty="0">
                <a:ln>
                  <a:noFill/>
                </a:ln>
                <a:solidFill>
                  <a:schemeClr val="tx1"/>
                </a:solidFill>
                <a:effectLst/>
                <a:latin typeface="Arial" charset="0"/>
                <a:ea typeface="ＭＳ Ｐゴシック" charset="-128"/>
              </a:rPr>
              <a:t>～</a:t>
            </a:r>
            <a:r>
              <a:rPr kumimoji="1" lang="en-US" altLang="ja-JP" sz="1200" b="0" i="0" u="none" strike="noStrike" cap="none" normalizeH="0" baseline="0" dirty="0">
                <a:ln>
                  <a:noFill/>
                </a:ln>
                <a:solidFill>
                  <a:schemeClr val="tx1"/>
                </a:solidFill>
                <a:effectLst/>
                <a:latin typeface="Arial" charset="0"/>
                <a:ea typeface="ＭＳ Ｐゴシック" charset="-128"/>
              </a:rPr>
              <a:t>8/24</a:t>
            </a:r>
            <a:r>
              <a:rPr kumimoji="1" lang="ja-JP" altLang="en-US" sz="1200" b="0" i="0" u="none" strike="noStrike" cap="none" normalizeH="0" baseline="0" dirty="0">
                <a:ln>
                  <a:noFill/>
                </a:ln>
                <a:solidFill>
                  <a:schemeClr val="tx1"/>
                </a:solidFill>
                <a:effectLst/>
                <a:latin typeface="Arial" charset="0"/>
                <a:ea typeface="ＭＳ Ｐゴシック" charset="-128"/>
              </a:rPr>
              <a:t>は</a:t>
            </a: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ja-JP" altLang="en-US" sz="1200" b="0" i="0" u="none" strike="noStrike" cap="none" normalizeH="0" baseline="0" dirty="0">
                <a:ln>
                  <a:noFill/>
                </a:ln>
                <a:solidFill>
                  <a:schemeClr val="tx1"/>
                </a:solidFill>
                <a:effectLst/>
                <a:latin typeface="Arial" charset="0"/>
                <a:ea typeface="ＭＳ Ｐゴシック" charset="-128"/>
              </a:rPr>
              <a:t>夏季休業いたします。</a:t>
            </a:r>
            <a:br>
              <a:rPr kumimoji="1" lang="en-US" altLang="ja-JP" sz="1200" b="0" i="0" u="none" strike="noStrike" cap="none" normalizeH="0" baseline="0" dirty="0">
                <a:ln>
                  <a:noFill/>
                </a:ln>
                <a:solidFill>
                  <a:schemeClr val="tx1"/>
                </a:solidFill>
                <a:effectLst/>
                <a:latin typeface="Arial" charset="0"/>
                <a:ea typeface="ＭＳ Ｐゴシック" charset="-128"/>
              </a:rPr>
            </a:br>
            <a:br>
              <a:rPr kumimoji="1" lang="en-US" altLang="ja-JP" sz="1200" b="0" i="0" u="none" strike="noStrike" cap="none" normalizeH="0" baseline="0" dirty="0">
                <a:ln>
                  <a:noFill/>
                </a:ln>
                <a:solidFill>
                  <a:schemeClr val="tx1"/>
                </a:solidFill>
                <a:effectLst/>
                <a:latin typeface="Arial" charset="0"/>
                <a:ea typeface="ＭＳ Ｐゴシック" charset="-128"/>
              </a:rPr>
            </a:b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ja-JP" altLang="en-US" sz="1200" b="0" i="0" u="none" strike="noStrike" cap="none" normalizeH="0" baseline="0" dirty="0">
                <a:ln>
                  <a:noFill/>
                </a:ln>
                <a:solidFill>
                  <a:schemeClr val="tx1"/>
                </a:solidFill>
                <a:effectLst/>
                <a:latin typeface="Arial" charset="0"/>
                <a:ea typeface="ＭＳ Ｐゴシック" charset="-128"/>
              </a:rPr>
              <a:t>予約受付</a:t>
            </a: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ja-JP" altLang="en-US" sz="1200" b="0" i="0" u="none" strike="noStrike" cap="none" normalizeH="0" baseline="0" dirty="0">
                <a:ln>
                  <a:noFill/>
                </a:ln>
                <a:solidFill>
                  <a:schemeClr val="tx1"/>
                </a:solidFill>
                <a:effectLst/>
                <a:latin typeface="Arial" charset="0"/>
                <a:ea typeface="ＭＳ Ｐゴシック" charset="-128"/>
              </a:rPr>
              <a:t>お問い合わせは</a:t>
            </a: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en-US" altLang="ja-JP" sz="1200" b="0" i="0" u="none" strike="noStrike" cap="none" normalizeH="0" baseline="0" dirty="0">
                <a:ln>
                  <a:noFill/>
                </a:ln>
                <a:solidFill>
                  <a:schemeClr val="tx1"/>
                </a:solidFill>
                <a:effectLst/>
                <a:latin typeface="Arial" charset="0"/>
                <a:ea typeface="ＭＳ Ｐゴシック" charset="-128"/>
              </a:rPr>
              <a:t>HP</a:t>
            </a:r>
            <a:r>
              <a:rPr kumimoji="1" lang="ja-JP" altLang="en-US" sz="1200" b="0" i="0" u="none" strike="noStrike" cap="none" normalizeH="0" baseline="0" dirty="0">
                <a:ln>
                  <a:noFill/>
                </a:ln>
                <a:solidFill>
                  <a:schemeClr val="tx1"/>
                </a:solidFill>
                <a:effectLst/>
                <a:latin typeface="Arial" charset="0"/>
                <a:ea typeface="ＭＳ Ｐゴシック" charset="-128"/>
              </a:rPr>
              <a:t>から</a:t>
            </a: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en-US" altLang="ja-JP" sz="1200" b="0" i="0" u="none" strike="noStrike" cap="none" normalizeH="0" baseline="0" dirty="0">
                <a:ln>
                  <a:noFill/>
                </a:ln>
                <a:solidFill>
                  <a:schemeClr val="tx1"/>
                </a:solidFill>
                <a:effectLst/>
                <a:latin typeface="Arial" charset="0"/>
                <a:ea typeface="ＭＳ Ｐゴシック" charset="-128"/>
              </a:rPr>
              <a:t>24</a:t>
            </a:r>
            <a:r>
              <a:rPr kumimoji="1" lang="ja-JP" altLang="en-US" sz="1200" b="0" i="0" u="none" strike="noStrike" cap="none" normalizeH="0" baseline="0" dirty="0">
                <a:ln>
                  <a:noFill/>
                </a:ln>
                <a:solidFill>
                  <a:schemeClr val="tx1"/>
                </a:solidFill>
                <a:effectLst/>
                <a:latin typeface="Arial" charset="0"/>
                <a:ea typeface="ＭＳ Ｐゴシック" charset="-128"/>
              </a:rPr>
              <a:t>時</a:t>
            </a:r>
            <a:r>
              <a:rPr lang="en-US" altLang="ja-JP" sz="1200" dirty="0">
                <a:solidFill>
                  <a:schemeClr val="tx1"/>
                </a:solidFill>
                <a:latin typeface="Arial" charset="0"/>
                <a:ea typeface="ＭＳ Ｐゴシック" charset="-128"/>
              </a:rPr>
              <a:t>8/18</a:t>
            </a:r>
            <a:r>
              <a:rPr kumimoji="1" lang="ja-JP" altLang="en-US" sz="1200" b="0" i="0" u="none" strike="noStrike" cap="none" normalizeH="0" baseline="0" dirty="0">
                <a:ln>
                  <a:noFill/>
                </a:ln>
                <a:solidFill>
                  <a:schemeClr val="tx1"/>
                </a:solidFill>
                <a:effectLst/>
                <a:latin typeface="Arial" charset="0"/>
                <a:ea typeface="ＭＳ Ｐゴシック" charset="-128"/>
              </a:rPr>
              <a:t>間受付中です。</a:t>
            </a:r>
            <a:br>
              <a:rPr kumimoji="1" lang="en-US" altLang="ja-JP" sz="1200" b="0" i="0" u="none" strike="noStrike" cap="none" normalizeH="0" baseline="0" dirty="0">
                <a:ln>
                  <a:noFill/>
                </a:ln>
                <a:solidFill>
                  <a:schemeClr val="tx1"/>
                </a:solidFill>
                <a:effectLst/>
                <a:latin typeface="Arial" charset="0"/>
                <a:ea typeface="ＭＳ Ｐゴシック" charset="-128"/>
              </a:rPr>
            </a:br>
            <a:br>
              <a:rPr kumimoji="1" lang="en-US" altLang="ja-JP" sz="1200" b="0" i="0" u="none" strike="noStrike" cap="none" normalizeH="0" baseline="0" dirty="0">
                <a:ln>
                  <a:noFill/>
                </a:ln>
                <a:solidFill>
                  <a:schemeClr val="tx1"/>
                </a:solidFill>
                <a:effectLst/>
                <a:latin typeface="Arial" charset="0"/>
                <a:ea typeface="ＭＳ Ｐゴシック" charset="-128"/>
              </a:rPr>
            </a:br>
            <a:r>
              <a:rPr kumimoji="1" lang="en-US" altLang="ja-JP" sz="1200" b="0" i="0" u="none" strike="noStrike" cap="none" normalizeH="0" baseline="0" dirty="0">
                <a:ln>
                  <a:noFill/>
                </a:ln>
                <a:solidFill>
                  <a:schemeClr val="tx1"/>
                </a:solidFill>
                <a:effectLst/>
                <a:latin typeface="Arial" charset="0"/>
                <a:ea typeface="ＭＳ Ｐゴシック" charset="-128"/>
              </a:rPr>
              <a:t>2.3</a:t>
            </a:r>
            <a:r>
              <a:rPr kumimoji="1" lang="ja-JP" altLang="en-US" sz="1200" b="0" i="0" u="none" strike="noStrike" cap="none" normalizeH="0" baseline="0" dirty="0">
                <a:ln>
                  <a:noFill/>
                </a:ln>
                <a:solidFill>
                  <a:schemeClr val="tx1"/>
                </a:solidFill>
                <a:effectLst/>
                <a:latin typeface="Arial" charset="0"/>
                <a:ea typeface="ＭＳ Ｐゴシック" charset="-128"/>
              </a:rPr>
              <a:t>日以内に返信しますお気軽にお問い合わせくださいませ。</a:t>
            </a:r>
          </a:p>
        </p:txBody>
      </p:sp>
      <p:pic>
        <p:nvPicPr>
          <p:cNvPr id="22" name="図 21" descr="本, 室内, 棚 が含まれている画像&#10;&#10;自動的に生成された説明">
            <a:extLst>
              <a:ext uri="{FF2B5EF4-FFF2-40B4-BE49-F238E27FC236}">
                <a16:creationId xmlns:a16="http://schemas.microsoft.com/office/drawing/2014/main" id="{B77D23AD-E776-4199-933B-F22DF4387D4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7325" y="5355851"/>
            <a:ext cx="1413299" cy="1172597"/>
          </a:xfrm>
          <a:prstGeom prst="rect">
            <a:avLst/>
          </a:prstGeom>
        </p:spPr>
      </p:pic>
      <p:sp>
        <p:nvSpPr>
          <p:cNvPr id="217" name="テキスト ボックス 216">
            <a:extLst>
              <a:ext uri="{FF2B5EF4-FFF2-40B4-BE49-F238E27FC236}">
                <a16:creationId xmlns:a16="http://schemas.microsoft.com/office/drawing/2014/main" id="{70C48905-60AC-45E3-9B7F-791EC5537A27}"/>
              </a:ext>
            </a:extLst>
          </p:cNvPr>
          <p:cNvSpPr txBox="1"/>
          <p:nvPr/>
        </p:nvSpPr>
        <p:spPr>
          <a:xfrm>
            <a:off x="2136402" y="5306355"/>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white"/>
                </a:solidFill>
                <a:latin typeface="Calibri" panose="020F0502020204030204"/>
                <a:ea typeface="ＭＳ Ｐゴシック" panose="020B0600070205080204" pitchFamily="50" charset="-128"/>
              </a:rPr>
              <a:t>D</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pic>
        <p:nvPicPr>
          <p:cNvPr id="24" name="図 23">
            <a:extLst>
              <a:ext uri="{FF2B5EF4-FFF2-40B4-BE49-F238E27FC236}">
                <a16:creationId xmlns:a16="http://schemas.microsoft.com/office/drawing/2014/main" id="{A56CBC9F-0289-48C4-BFCA-13446C603F7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77817" y="3179687"/>
            <a:ext cx="1522955" cy="984943"/>
          </a:xfrm>
          <a:prstGeom prst="rect">
            <a:avLst/>
          </a:prstGeom>
        </p:spPr>
      </p:pic>
      <p:sp>
        <p:nvSpPr>
          <p:cNvPr id="76" name="テキスト ボックス 75"/>
          <p:cNvSpPr txBox="1"/>
          <p:nvPr/>
        </p:nvSpPr>
        <p:spPr>
          <a:xfrm>
            <a:off x="2094399" y="3114643"/>
            <a:ext cx="252651" cy="246221"/>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6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4" name="テキスト ボックス 213">
            <a:extLst>
              <a:ext uri="{FF2B5EF4-FFF2-40B4-BE49-F238E27FC236}">
                <a16:creationId xmlns:a16="http://schemas.microsoft.com/office/drawing/2014/main" id="{93686E3B-2147-49BF-A1D1-609EFDECEB9D}"/>
              </a:ext>
            </a:extLst>
          </p:cNvPr>
          <p:cNvSpPr txBox="1"/>
          <p:nvPr/>
        </p:nvSpPr>
        <p:spPr>
          <a:xfrm>
            <a:off x="4622333" y="6271625"/>
            <a:ext cx="147204" cy="153888"/>
          </a:xfrm>
          <a:prstGeom prst="rect">
            <a:avLst/>
          </a:prstGeom>
          <a:solidFill>
            <a:srgbClr val="FF5050"/>
          </a:solidFill>
        </p:spPr>
        <p:txBody>
          <a:bodyPr wrap="square" lIns="0" tIns="0" rIns="0" bIns="0"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rPr>
              <a:t>B</a:t>
            </a:r>
            <a:endParaRPr kumimoji="0" lang="ja-JP" altLang="en-US" sz="1000" b="0"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endParaRPr>
          </a:p>
        </p:txBody>
      </p:sp>
      <p:sp>
        <p:nvSpPr>
          <p:cNvPr id="215" name="テキスト ボックス 214">
            <a:extLst>
              <a:ext uri="{FF2B5EF4-FFF2-40B4-BE49-F238E27FC236}">
                <a16:creationId xmlns:a16="http://schemas.microsoft.com/office/drawing/2014/main" id="{29E857A5-A53F-49C2-9667-31C2FEE25867}"/>
              </a:ext>
            </a:extLst>
          </p:cNvPr>
          <p:cNvSpPr txBox="1"/>
          <p:nvPr/>
        </p:nvSpPr>
        <p:spPr>
          <a:xfrm>
            <a:off x="4864053" y="6285990"/>
            <a:ext cx="1708575" cy="123111"/>
          </a:xfrm>
          <a:prstGeom prst="rect">
            <a:avLst/>
          </a:prstGeom>
          <a:noFill/>
        </p:spPr>
        <p:txBody>
          <a:bodyPr wrap="square" lIns="18000" tIns="0" rIns="0" bIns="0" rtlCol="0">
            <a:spAutoFit/>
          </a:bodyPr>
          <a:lstStyle/>
          <a:p>
            <a:pPr lvl="0" fontAlgn="auto">
              <a:spcBef>
                <a:spcPts val="0"/>
              </a:spcBef>
              <a:spcAft>
                <a:spcPts val="0"/>
              </a:spcAft>
              <a:defRPr/>
            </a:pPr>
            <a:r>
              <a:rPr lang="en-US" altLang="ja-JP" sz="800" spc="100" dirty="0">
                <a:latin typeface="Yu Gothic UI" panose="020B0500000000000000" pitchFamily="50" charset="-128"/>
                <a:ea typeface="Yu Gothic UI" panose="020B0500000000000000" pitchFamily="50" charset="-128"/>
              </a:rPr>
              <a:t>WORKSHOP</a:t>
            </a:r>
            <a:r>
              <a:rPr lang="ja-JP" altLang="en-US" sz="800" spc="100" dirty="0">
                <a:latin typeface="Yu Gothic UI" panose="020B0500000000000000" pitchFamily="50" charset="-128"/>
                <a:ea typeface="Yu Gothic UI" panose="020B0500000000000000" pitchFamily="50" charset="-128"/>
              </a:rPr>
              <a:t>「やることボードづくり」</a:t>
            </a:r>
          </a:p>
        </p:txBody>
      </p:sp>
    </p:spTree>
    <p:extLst>
      <p:ext uri="{BB962C8B-B14F-4D97-AF65-F5344CB8AC3E}">
        <p14:creationId xmlns:p14="http://schemas.microsoft.com/office/powerpoint/2010/main" val="52304482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0" eaLnBrk="1" fontAlgn="base" latinLnBrk="0" hangingPunct="1">
          <a:lnSpc>
            <a:spcPct val="100000"/>
          </a:lnSpc>
          <a:spcBef>
            <a:spcPct val="0"/>
          </a:spcBef>
          <a:spcAft>
            <a:spcPct val="0"/>
          </a:spcAft>
          <a:buClrTx/>
          <a:buSzTx/>
          <a:buFontTx/>
          <a:buNone/>
          <a:tabLst/>
          <a:defRPr kumimoji="1" lang="ja-JP" altLang="en-US" sz="21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1400" rtl="0" eaLnBrk="1" fontAlgn="base" latinLnBrk="0" hangingPunct="1">
          <a:lnSpc>
            <a:spcPct val="100000"/>
          </a:lnSpc>
          <a:spcBef>
            <a:spcPct val="0"/>
          </a:spcBef>
          <a:spcAft>
            <a:spcPct val="0"/>
          </a:spcAft>
          <a:buClrTx/>
          <a:buSzTx/>
          <a:buFontTx/>
          <a:buNone/>
          <a:tabLst/>
          <a:defRPr kumimoji="1" lang="ja-JP" altLang="en-US" sz="21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4219</TotalTime>
  <Words>3511</Words>
  <Application>Microsoft Office PowerPoint</Application>
  <PresentationFormat>ユーザー設定</PresentationFormat>
  <Paragraphs>1577</Paragraphs>
  <Slides>13</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HGPｺﾞｼｯｸE</vt:lpstr>
      <vt:lpstr>ＭＳ Ｐゴシック</vt:lpstr>
      <vt:lpstr>ＭＳ Ｐ明朝</vt:lpstr>
      <vt:lpstr>Yu Gothic UI</vt:lpstr>
      <vt:lpstr>Arial</vt:lpstr>
      <vt:lpstr>Calibri</vt:lpstr>
      <vt:lpstr>Modern No. 20</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G0321</dc:creator>
  <cp:lastModifiedBy>Ken Yoshino</cp:lastModifiedBy>
  <cp:revision>212</cp:revision>
  <cp:lastPrinted>2019-09-09T01:39:03Z</cp:lastPrinted>
  <dcterms:created xsi:type="dcterms:W3CDTF">2011-04-13T05:25:09Z</dcterms:created>
  <dcterms:modified xsi:type="dcterms:W3CDTF">2019-09-21T06:01:39Z</dcterms:modified>
</cp:coreProperties>
</file>